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578" r:id="rId2"/>
    <p:sldId id="799" r:id="rId3"/>
    <p:sldId id="734" r:id="rId4"/>
    <p:sldId id="693" r:id="rId5"/>
    <p:sldId id="731" r:id="rId6"/>
    <p:sldId id="795" r:id="rId7"/>
    <p:sldId id="796" r:id="rId8"/>
    <p:sldId id="842" r:id="rId9"/>
    <p:sldId id="732" r:id="rId10"/>
    <p:sldId id="832" r:id="rId11"/>
    <p:sldId id="748" r:id="rId12"/>
    <p:sldId id="749" r:id="rId13"/>
    <p:sldId id="750" r:id="rId14"/>
    <p:sldId id="751" r:id="rId15"/>
    <p:sldId id="752" r:id="rId16"/>
    <p:sldId id="771" r:id="rId17"/>
    <p:sldId id="753" r:id="rId18"/>
    <p:sldId id="778" r:id="rId19"/>
    <p:sldId id="800" r:id="rId20"/>
    <p:sldId id="769" r:id="rId21"/>
    <p:sldId id="807" r:id="rId22"/>
    <p:sldId id="813" r:id="rId23"/>
    <p:sldId id="808" r:id="rId24"/>
    <p:sldId id="789" r:id="rId25"/>
    <p:sldId id="797" r:id="rId26"/>
    <p:sldId id="798" r:id="rId27"/>
    <p:sldId id="805" r:id="rId28"/>
    <p:sldId id="806" r:id="rId29"/>
    <p:sldId id="833" r:id="rId30"/>
    <p:sldId id="834" r:id="rId31"/>
    <p:sldId id="835" r:id="rId32"/>
    <p:sldId id="836" r:id="rId33"/>
    <p:sldId id="809" r:id="rId34"/>
    <p:sldId id="827" r:id="rId35"/>
    <p:sldId id="826" r:id="rId36"/>
    <p:sldId id="825" r:id="rId37"/>
    <p:sldId id="811" r:id="rId38"/>
    <p:sldId id="819" r:id="rId39"/>
    <p:sldId id="814" r:id="rId40"/>
    <p:sldId id="815" r:id="rId41"/>
    <p:sldId id="816" r:id="rId42"/>
    <p:sldId id="829" r:id="rId43"/>
    <p:sldId id="817" r:id="rId44"/>
    <p:sldId id="818" r:id="rId45"/>
    <p:sldId id="812" r:id="rId46"/>
    <p:sldId id="837" r:id="rId47"/>
    <p:sldId id="823" r:id="rId48"/>
    <p:sldId id="824" r:id="rId49"/>
  </p:sldIdLst>
  <p:sldSz cx="9144000" cy="6858000" type="screen4x3"/>
  <p:notesSz cx="6797675" cy="9928225"/>
  <p:defaultTextStyle>
    <a:defPPr>
      <a:defRPr lang="de-CH"/>
    </a:defPPr>
    <a:lvl1pPr algn="ctr" rtl="0" eaLnBrk="0" fontAlgn="base" hangingPunct="0">
      <a:spcBef>
        <a:spcPct val="0"/>
      </a:spcBef>
      <a:spcAft>
        <a:spcPct val="0"/>
      </a:spcAft>
      <a:defRPr sz="1400" kern="1200">
        <a:solidFill>
          <a:schemeClr val="tx1"/>
        </a:solidFill>
        <a:latin typeface="Arial" charset="0"/>
        <a:ea typeface="+mn-ea"/>
        <a:cs typeface="+mn-cs"/>
      </a:defRPr>
    </a:lvl1pPr>
    <a:lvl2pPr marL="457200" algn="ctr" rtl="0" eaLnBrk="0" fontAlgn="base" hangingPunct="0">
      <a:spcBef>
        <a:spcPct val="0"/>
      </a:spcBef>
      <a:spcAft>
        <a:spcPct val="0"/>
      </a:spcAft>
      <a:defRPr sz="1400" kern="1200">
        <a:solidFill>
          <a:schemeClr val="tx1"/>
        </a:solidFill>
        <a:latin typeface="Arial" charset="0"/>
        <a:ea typeface="+mn-ea"/>
        <a:cs typeface="+mn-cs"/>
      </a:defRPr>
    </a:lvl2pPr>
    <a:lvl3pPr marL="914400" algn="ctr" rtl="0" eaLnBrk="0" fontAlgn="base" hangingPunct="0">
      <a:spcBef>
        <a:spcPct val="0"/>
      </a:spcBef>
      <a:spcAft>
        <a:spcPct val="0"/>
      </a:spcAft>
      <a:defRPr sz="1400" kern="1200">
        <a:solidFill>
          <a:schemeClr val="tx1"/>
        </a:solidFill>
        <a:latin typeface="Arial" charset="0"/>
        <a:ea typeface="+mn-ea"/>
        <a:cs typeface="+mn-cs"/>
      </a:defRPr>
    </a:lvl3pPr>
    <a:lvl4pPr marL="1371600" algn="ctr" rtl="0" eaLnBrk="0" fontAlgn="base" hangingPunct="0">
      <a:spcBef>
        <a:spcPct val="0"/>
      </a:spcBef>
      <a:spcAft>
        <a:spcPct val="0"/>
      </a:spcAft>
      <a:defRPr sz="1400" kern="1200">
        <a:solidFill>
          <a:schemeClr val="tx1"/>
        </a:solidFill>
        <a:latin typeface="Arial" charset="0"/>
        <a:ea typeface="+mn-ea"/>
        <a:cs typeface="+mn-cs"/>
      </a:defRPr>
    </a:lvl4pPr>
    <a:lvl5pPr marL="1828800" algn="ctr"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D4D4D"/>
    <a:srgbClr val="F27900"/>
    <a:srgbClr val="FFD393"/>
    <a:srgbClr val="CDEAFF"/>
    <a:srgbClr val="ABDBFF"/>
    <a:srgbClr val="79C6FF"/>
    <a:srgbClr val="D9D9D9"/>
    <a:srgbClr val="FF840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78" autoAdjust="0"/>
    <p:restoredTop sz="95739" autoAdjust="0"/>
  </p:normalViewPr>
  <p:slideViewPr>
    <p:cSldViewPr>
      <p:cViewPr varScale="1">
        <p:scale>
          <a:sx n="62" d="100"/>
          <a:sy n="62" d="100"/>
        </p:scale>
        <p:origin x="1040" y="44"/>
      </p:cViewPr>
      <p:guideLst>
        <p:guide orient="horz" pos="2160"/>
        <p:guide pos="2880"/>
      </p:guideLst>
    </p:cSldViewPr>
  </p:slideViewPr>
  <p:outlineViewPr>
    <p:cViewPr>
      <p:scale>
        <a:sx n="33" d="100"/>
        <a:sy n="33" d="100"/>
      </p:scale>
      <p:origin x="0" y="-915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12" d="100"/>
          <a:sy n="112" d="100"/>
        </p:scale>
        <p:origin x="5166"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ifc1.ifr.intra2.admin.ch\Userhomes\U80711921\Desktop\20191016_Perspektiven_Rekrutierung_Bestaende_Zivilschutz_2019-2020_nach_alt_-25000_per_2021_mit_Diagramm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Tabelle3!$A$28</c:f>
              <c:strCache>
                <c:ptCount val="1"/>
                <c:pt idx="0">
                  <c:v>CH</c:v>
                </c:pt>
              </c:strCache>
            </c:strRef>
          </c:tx>
          <c:spPr>
            <a:solidFill>
              <a:schemeClr val="accent1"/>
            </a:solidFill>
            <a:ln>
              <a:noFill/>
            </a:ln>
            <a:effectLst/>
          </c:spPr>
          <c:invertIfNegative val="0"/>
          <c:dPt>
            <c:idx val="1"/>
            <c:invertIfNegative val="0"/>
            <c:bubble3D val="0"/>
            <c:spPr>
              <a:solidFill>
                <a:srgbClr val="FF4343"/>
              </a:solidFill>
              <a:ln>
                <a:solidFill>
                  <a:srgbClr val="FF0000"/>
                </a:solidFill>
              </a:ln>
              <a:effectLst/>
            </c:spPr>
            <c:extLst>
              <c:ext xmlns:c16="http://schemas.microsoft.com/office/drawing/2014/chart" uri="{C3380CC4-5D6E-409C-BE32-E72D297353CC}">
                <c16:uniqueId val="{00000001-F7F7-4615-AF81-F90C80981596}"/>
              </c:ext>
            </c:extLst>
          </c:dPt>
          <c:val>
            <c:numRef>
              <c:f>Tabelle3!$B$28:$C$28</c:f>
              <c:numCache>
                <c:formatCode>#,##0</c:formatCode>
                <c:ptCount val="2"/>
                <c:pt idx="0">
                  <c:v>76419</c:v>
                </c:pt>
                <c:pt idx="1">
                  <c:v>75064</c:v>
                </c:pt>
              </c:numCache>
            </c:numRef>
          </c:val>
          <c:extLst>
            <c:ext xmlns:c16="http://schemas.microsoft.com/office/drawing/2014/chart" uri="{C3380CC4-5D6E-409C-BE32-E72D297353CC}">
              <c16:uniqueId val="{00000002-F7F7-4615-AF81-F90C80981596}"/>
            </c:ext>
          </c:extLst>
        </c:ser>
        <c:dLbls>
          <c:showLegendKey val="0"/>
          <c:showVal val="0"/>
          <c:showCatName val="0"/>
          <c:showSerName val="0"/>
          <c:showPercent val="0"/>
          <c:showBubbleSize val="0"/>
        </c:dLbls>
        <c:gapWidth val="219"/>
        <c:overlap val="-27"/>
        <c:axId val="710779048"/>
        <c:axId val="710780360"/>
      </c:barChart>
      <c:catAx>
        <c:axId val="710779048"/>
        <c:scaling>
          <c:orientation val="minMax"/>
        </c:scaling>
        <c:delete val="1"/>
        <c:axPos val="b"/>
        <c:numFmt formatCode="General" sourceLinked="1"/>
        <c:majorTickMark val="none"/>
        <c:minorTickMark val="none"/>
        <c:tickLblPos val="nextTo"/>
        <c:crossAx val="710780360"/>
        <c:crosses val="autoZero"/>
        <c:auto val="0"/>
        <c:lblAlgn val="ctr"/>
        <c:lblOffset val="100"/>
        <c:noMultiLvlLbl val="0"/>
      </c:catAx>
      <c:valAx>
        <c:axId val="710780360"/>
        <c:scaling>
          <c:orientation val="minMax"/>
          <c:max val="8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710779048"/>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Tabelle3!$B$1</c:f>
              <c:strCache>
                <c:ptCount val="1"/>
                <c:pt idx="0">
                  <c:v>IST</c:v>
                </c:pt>
              </c:strCache>
            </c:strRef>
          </c:tx>
          <c:spPr>
            <a:solidFill>
              <a:schemeClr val="accent1"/>
            </a:solidFill>
            <a:ln>
              <a:noFill/>
            </a:ln>
            <a:effectLst/>
          </c:spPr>
          <c:invertIfNegative val="0"/>
          <c:cat>
            <c:strRef>
              <c:f>Tabelle3!$A$2:$A$27</c:f>
              <c:strCache>
                <c:ptCount val="26"/>
                <c:pt idx="0">
                  <c:v>AG</c:v>
                </c:pt>
                <c:pt idx="1">
                  <c:v>AI</c:v>
                </c:pt>
                <c:pt idx="2">
                  <c:v>AR</c:v>
                </c:pt>
                <c:pt idx="3">
                  <c:v>BE</c:v>
                </c:pt>
                <c:pt idx="4">
                  <c:v>BL</c:v>
                </c:pt>
                <c:pt idx="5">
                  <c:v>BS</c:v>
                </c:pt>
                <c:pt idx="6">
                  <c:v>FR</c:v>
                </c:pt>
                <c:pt idx="7">
                  <c:v>GE</c:v>
                </c:pt>
                <c:pt idx="8">
                  <c:v>GL</c:v>
                </c:pt>
                <c:pt idx="9">
                  <c:v>GR</c:v>
                </c:pt>
                <c:pt idx="10">
                  <c:v>JU</c:v>
                </c:pt>
                <c:pt idx="11">
                  <c:v>LU</c:v>
                </c:pt>
                <c:pt idx="12">
                  <c:v>NE</c:v>
                </c:pt>
                <c:pt idx="13">
                  <c:v>NW</c:v>
                </c:pt>
                <c:pt idx="14">
                  <c:v>OW</c:v>
                </c:pt>
                <c:pt idx="15">
                  <c:v>SG</c:v>
                </c:pt>
                <c:pt idx="16">
                  <c:v>SH</c:v>
                </c:pt>
                <c:pt idx="17">
                  <c:v>SO</c:v>
                </c:pt>
                <c:pt idx="18">
                  <c:v>SZ</c:v>
                </c:pt>
                <c:pt idx="19">
                  <c:v>TG</c:v>
                </c:pt>
                <c:pt idx="20">
                  <c:v>TI</c:v>
                </c:pt>
                <c:pt idx="21">
                  <c:v>UR</c:v>
                </c:pt>
                <c:pt idx="22">
                  <c:v>VD</c:v>
                </c:pt>
                <c:pt idx="23">
                  <c:v>VS</c:v>
                </c:pt>
                <c:pt idx="24">
                  <c:v>ZG</c:v>
                </c:pt>
                <c:pt idx="25">
                  <c:v>ZH</c:v>
                </c:pt>
              </c:strCache>
            </c:strRef>
          </c:cat>
          <c:val>
            <c:numRef>
              <c:f>Tabelle3!$B$2:$B$27</c:f>
              <c:numCache>
                <c:formatCode>General</c:formatCode>
                <c:ptCount val="26"/>
                <c:pt idx="0" formatCode="#,##0">
                  <c:v>7883</c:v>
                </c:pt>
                <c:pt idx="1">
                  <c:v>333</c:v>
                </c:pt>
                <c:pt idx="2">
                  <c:v>613</c:v>
                </c:pt>
                <c:pt idx="3" formatCode="#,##0">
                  <c:v>9616</c:v>
                </c:pt>
                <c:pt idx="4" formatCode="#,##0">
                  <c:v>2706</c:v>
                </c:pt>
                <c:pt idx="5" formatCode="#,##0">
                  <c:v>1396</c:v>
                </c:pt>
                <c:pt idx="6" formatCode="#,##0">
                  <c:v>1474</c:v>
                </c:pt>
                <c:pt idx="7" formatCode="#,##0">
                  <c:v>3435</c:v>
                </c:pt>
                <c:pt idx="8">
                  <c:v>582</c:v>
                </c:pt>
                <c:pt idx="9" formatCode="#,##0">
                  <c:v>2328</c:v>
                </c:pt>
                <c:pt idx="10">
                  <c:v>330</c:v>
                </c:pt>
                <c:pt idx="11" formatCode="#,##0">
                  <c:v>2720</c:v>
                </c:pt>
                <c:pt idx="12" formatCode="#,##0">
                  <c:v>1526</c:v>
                </c:pt>
                <c:pt idx="13">
                  <c:v>553</c:v>
                </c:pt>
                <c:pt idx="14">
                  <c:v>498</c:v>
                </c:pt>
                <c:pt idx="15" formatCode="#,##0">
                  <c:v>6758</c:v>
                </c:pt>
                <c:pt idx="16">
                  <c:v>798</c:v>
                </c:pt>
                <c:pt idx="17" formatCode="#,##0">
                  <c:v>2690</c:v>
                </c:pt>
                <c:pt idx="18" formatCode="#,##0">
                  <c:v>1224</c:v>
                </c:pt>
                <c:pt idx="19" formatCode="#,##0">
                  <c:v>1419</c:v>
                </c:pt>
                <c:pt idx="20" formatCode="#,##0">
                  <c:v>5032</c:v>
                </c:pt>
                <c:pt idx="21">
                  <c:v>439</c:v>
                </c:pt>
                <c:pt idx="22" formatCode="#,##0">
                  <c:v>7326</c:v>
                </c:pt>
                <c:pt idx="23" formatCode="#,##0">
                  <c:v>2651</c:v>
                </c:pt>
                <c:pt idx="24" formatCode="#,##0">
                  <c:v>1115</c:v>
                </c:pt>
                <c:pt idx="25" formatCode="#,##0">
                  <c:v>10974</c:v>
                </c:pt>
              </c:numCache>
            </c:numRef>
          </c:val>
          <c:extLst>
            <c:ext xmlns:c16="http://schemas.microsoft.com/office/drawing/2014/chart" uri="{C3380CC4-5D6E-409C-BE32-E72D297353CC}">
              <c16:uniqueId val="{00000000-E7E5-4C58-BD7D-8EA3579EEF2B}"/>
            </c:ext>
          </c:extLst>
        </c:ser>
        <c:ser>
          <c:idx val="1"/>
          <c:order val="1"/>
          <c:tx>
            <c:strRef>
              <c:f>Tabelle3!$C$1</c:f>
              <c:strCache>
                <c:ptCount val="1"/>
                <c:pt idx="0">
                  <c:v>SOLL</c:v>
                </c:pt>
              </c:strCache>
            </c:strRef>
          </c:tx>
          <c:spPr>
            <a:solidFill>
              <a:schemeClr val="accent2"/>
            </a:solidFill>
            <a:ln>
              <a:noFill/>
            </a:ln>
            <a:effectLst/>
          </c:spPr>
          <c:invertIfNegative val="0"/>
          <c:cat>
            <c:strRef>
              <c:f>Tabelle3!$A$2:$A$27</c:f>
              <c:strCache>
                <c:ptCount val="26"/>
                <c:pt idx="0">
                  <c:v>AG</c:v>
                </c:pt>
                <c:pt idx="1">
                  <c:v>AI</c:v>
                </c:pt>
                <c:pt idx="2">
                  <c:v>AR</c:v>
                </c:pt>
                <c:pt idx="3">
                  <c:v>BE</c:v>
                </c:pt>
                <c:pt idx="4">
                  <c:v>BL</c:v>
                </c:pt>
                <c:pt idx="5">
                  <c:v>BS</c:v>
                </c:pt>
                <c:pt idx="6">
                  <c:v>FR</c:v>
                </c:pt>
                <c:pt idx="7">
                  <c:v>GE</c:v>
                </c:pt>
                <c:pt idx="8">
                  <c:v>GL</c:v>
                </c:pt>
                <c:pt idx="9">
                  <c:v>GR</c:v>
                </c:pt>
                <c:pt idx="10">
                  <c:v>JU</c:v>
                </c:pt>
                <c:pt idx="11">
                  <c:v>LU</c:v>
                </c:pt>
                <c:pt idx="12">
                  <c:v>NE</c:v>
                </c:pt>
                <c:pt idx="13">
                  <c:v>NW</c:v>
                </c:pt>
                <c:pt idx="14">
                  <c:v>OW</c:v>
                </c:pt>
                <c:pt idx="15">
                  <c:v>SG</c:v>
                </c:pt>
                <c:pt idx="16">
                  <c:v>SH</c:v>
                </c:pt>
                <c:pt idx="17">
                  <c:v>SO</c:v>
                </c:pt>
                <c:pt idx="18">
                  <c:v>SZ</c:v>
                </c:pt>
                <c:pt idx="19">
                  <c:v>TG</c:v>
                </c:pt>
                <c:pt idx="20">
                  <c:v>TI</c:v>
                </c:pt>
                <c:pt idx="21">
                  <c:v>UR</c:v>
                </c:pt>
                <c:pt idx="22">
                  <c:v>VD</c:v>
                </c:pt>
                <c:pt idx="23">
                  <c:v>VS</c:v>
                </c:pt>
                <c:pt idx="24">
                  <c:v>ZG</c:v>
                </c:pt>
                <c:pt idx="25">
                  <c:v>ZH</c:v>
                </c:pt>
              </c:strCache>
            </c:strRef>
          </c:cat>
          <c:val>
            <c:numRef>
              <c:f>Tabelle3!$C$2:$C$27</c:f>
              <c:numCache>
                <c:formatCode>General</c:formatCode>
                <c:ptCount val="26"/>
                <c:pt idx="0" formatCode="#,##0">
                  <c:v>8104</c:v>
                </c:pt>
                <c:pt idx="1">
                  <c:v>334</c:v>
                </c:pt>
                <c:pt idx="2">
                  <c:v>654</c:v>
                </c:pt>
                <c:pt idx="3" formatCode="#,##0">
                  <c:v>9509</c:v>
                </c:pt>
                <c:pt idx="4" formatCode="#,##0">
                  <c:v>2973</c:v>
                </c:pt>
                <c:pt idx="5">
                  <c:v>848</c:v>
                </c:pt>
                <c:pt idx="6" formatCode="#,##0">
                  <c:v>1300</c:v>
                </c:pt>
                <c:pt idx="7" formatCode="#,##0">
                  <c:v>4917</c:v>
                </c:pt>
                <c:pt idx="8">
                  <c:v>650</c:v>
                </c:pt>
                <c:pt idx="9" formatCode="#,##0">
                  <c:v>2529</c:v>
                </c:pt>
                <c:pt idx="10">
                  <c:v>300</c:v>
                </c:pt>
                <c:pt idx="11" formatCode="#,##0">
                  <c:v>2587</c:v>
                </c:pt>
                <c:pt idx="12" formatCode="#,##0">
                  <c:v>2116</c:v>
                </c:pt>
                <c:pt idx="13">
                  <c:v>565</c:v>
                </c:pt>
                <c:pt idx="14">
                  <c:v>486</c:v>
                </c:pt>
                <c:pt idx="15" formatCode="#,##0">
                  <c:v>4569</c:v>
                </c:pt>
                <c:pt idx="16">
                  <c:v>818</c:v>
                </c:pt>
                <c:pt idx="17" formatCode="#,##0">
                  <c:v>2638</c:v>
                </c:pt>
                <c:pt idx="18" formatCode="#,##0">
                  <c:v>1224</c:v>
                </c:pt>
                <c:pt idx="19" formatCode="#,##0">
                  <c:v>1639</c:v>
                </c:pt>
                <c:pt idx="20" formatCode="#,##0">
                  <c:v>5059</c:v>
                </c:pt>
                <c:pt idx="21">
                  <c:v>371</c:v>
                </c:pt>
                <c:pt idx="22" formatCode="#,##0">
                  <c:v>6581</c:v>
                </c:pt>
                <c:pt idx="23" formatCode="#,##0">
                  <c:v>2565</c:v>
                </c:pt>
                <c:pt idx="24">
                  <c:v>897</c:v>
                </c:pt>
                <c:pt idx="25" formatCode="#,##0">
                  <c:v>10831</c:v>
                </c:pt>
              </c:numCache>
            </c:numRef>
          </c:val>
          <c:extLst>
            <c:ext xmlns:c16="http://schemas.microsoft.com/office/drawing/2014/chart" uri="{C3380CC4-5D6E-409C-BE32-E72D297353CC}">
              <c16:uniqueId val="{00000001-E7E5-4C58-BD7D-8EA3579EEF2B}"/>
            </c:ext>
          </c:extLst>
        </c:ser>
        <c:dLbls>
          <c:showLegendKey val="0"/>
          <c:showVal val="0"/>
          <c:showCatName val="0"/>
          <c:showSerName val="0"/>
          <c:showPercent val="0"/>
          <c:showBubbleSize val="0"/>
        </c:dLbls>
        <c:gapWidth val="219"/>
        <c:overlap val="-27"/>
        <c:axId val="641254704"/>
        <c:axId val="641255032"/>
      </c:barChart>
      <c:catAx>
        <c:axId val="64125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641255032"/>
        <c:crosses val="autoZero"/>
        <c:auto val="1"/>
        <c:lblAlgn val="ctr"/>
        <c:lblOffset val="100"/>
        <c:noMultiLvlLbl val="0"/>
      </c:catAx>
      <c:valAx>
        <c:axId val="641255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641254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777483665777097E-2"/>
          <c:y val="4.0664110792982253E-2"/>
          <c:w val="0.88720046613854853"/>
          <c:h val="0.59879549085417483"/>
        </c:manualLayout>
      </c:layout>
      <c:barChart>
        <c:barDir val="col"/>
        <c:grouping val="clustered"/>
        <c:varyColors val="0"/>
        <c:ser>
          <c:idx val="0"/>
          <c:order val="0"/>
          <c:tx>
            <c:strRef>
              <c:f>'Pro Fachbereich CH'!$B$1</c:f>
              <c:strCache>
                <c:ptCount val="1"/>
                <c:pt idx="0">
                  <c:v>IST</c:v>
                </c:pt>
              </c:strCache>
            </c:strRef>
          </c:tx>
          <c:spPr>
            <a:solidFill>
              <a:schemeClr val="accent1"/>
            </a:solidFill>
            <a:ln>
              <a:noFill/>
            </a:ln>
            <a:effectLst/>
          </c:spPr>
          <c:invertIfNegative val="0"/>
          <c:cat>
            <c:strRef>
              <c:f>'Pro Fachbereich CH'!$A$2:$A$8</c:f>
              <c:strCache>
                <c:ptCount val="7"/>
                <c:pt idx="0">
                  <c:v>Führung / Kommando</c:v>
                </c:pt>
                <c:pt idx="1">
                  <c:v>Führungsunterstützung</c:v>
                </c:pt>
                <c:pt idx="2">
                  <c:v>Betreuung</c:v>
                </c:pt>
                <c:pt idx="3">
                  <c:v>Kulturgüterschutz</c:v>
                </c:pt>
                <c:pt idx="4">
                  <c:v>Unterstützung</c:v>
                </c:pt>
                <c:pt idx="5">
                  <c:v>Logistik</c:v>
                </c:pt>
                <c:pt idx="6">
                  <c:v>andere</c:v>
                </c:pt>
              </c:strCache>
            </c:strRef>
          </c:cat>
          <c:val>
            <c:numRef>
              <c:f>'Pro Fachbereich CH'!$B$2:$B$8</c:f>
              <c:numCache>
                <c:formatCode>#,##0</c:formatCode>
                <c:ptCount val="7"/>
                <c:pt idx="0" formatCode="General">
                  <c:v>988</c:v>
                </c:pt>
                <c:pt idx="1">
                  <c:v>11642</c:v>
                </c:pt>
                <c:pt idx="2">
                  <c:v>16994</c:v>
                </c:pt>
                <c:pt idx="3">
                  <c:v>1765</c:v>
                </c:pt>
                <c:pt idx="4">
                  <c:v>26944</c:v>
                </c:pt>
                <c:pt idx="5">
                  <c:v>10912</c:v>
                </c:pt>
                <c:pt idx="6">
                  <c:v>3317</c:v>
                </c:pt>
              </c:numCache>
            </c:numRef>
          </c:val>
          <c:extLst>
            <c:ext xmlns:c16="http://schemas.microsoft.com/office/drawing/2014/chart" uri="{C3380CC4-5D6E-409C-BE32-E72D297353CC}">
              <c16:uniqueId val="{00000000-D331-4609-9715-01522180B3A8}"/>
            </c:ext>
          </c:extLst>
        </c:ser>
        <c:ser>
          <c:idx val="1"/>
          <c:order val="1"/>
          <c:tx>
            <c:strRef>
              <c:f>'Pro Fachbereich CH'!$C$1</c:f>
              <c:strCache>
                <c:ptCount val="1"/>
                <c:pt idx="0">
                  <c:v>SOLL</c:v>
                </c:pt>
              </c:strCache>
            </c:strRef>
          </c:tx>
          <c:spPr>
            <a:solidFill>
              <a:schemeClr val="accent2"/>
            </a:solidFill>
            <a:ln>
              <a:noFill/>
            </a:ln>
            <a:effectLst/>
          </c:spPr>
          <c:invertIfNegative val="0"/>
          <c:cat>
            <c:strRef>
              <c:f>'Pro Fachbereich CH'!$A$2:$A$8</c:f>
              <c:strCache>
                <c:ptCount val="7"/>
                <c:pt idx="0">
                  <c:v>Führung / Kommando</c:v>
                </c:pt>
                <c:pt idx="1">
                  <c:v>Führungsunterstützung</c:v>
                </c:pt>
                <c:pt idx="2">
                  <c:v>Betreuung</c:v>
                </c:pt>
                <c:pt idx="3">
                  <c:v>Kulturgüterschutz</c:v>
                </c:pt>
                <c:pt idx="4">
                  <c:v>Unterstützung</c:v>
                </c:pt>
                <c:pt idx="5">
                  <c:v>Logistik</c:v>
                </c:pt>
                <c:pt idx="6">
                  <c:v>andere</c:v>
                </c:pt>
              </c:strCache>
            </c:strRef>
          </c:cat>
          <c:val>
            <c:numRef>
              <c:f>'Pro Fachbereich CH'!$C$2:$C$8</c:f>
              <c:numCache>
                <c:formatCode>#,##0</c:formatCode>
                <c:ptCount val="7"/>
                <c:pt idx="0">
                  <c:v>1183</c:v>
                </c:pt>
                <c:pt idx="1">
                  <c:v>10097</c:v>
                </c:pt>
                <c:pt idx="2">
                  <c:v>17995</c:v>
                </c:pt>
                <c:pt idx="3">
                  <c:v>2326</c:v>
                </c:pt>
                <c:pt idx="4">
                  <c:v>24616</c:v>
                </c:pt>
                <c:pt idx="5">
                  <c:v>12607</c:v>
                </c:pt>
                <c:pt idx="6">
                  <c:v>1608</c:v>
                </c:pt>
              </c:numCache>
            </c:numRef>
          </c:val>
          <c:extLst>
            <c:ext xmlns:c16="http://schemas.microsoft.com/office/drawing/2014/chart" uri="{C3380CC4-5D6E-409C-BE32-E72D297353CC}">
              <c16:uniqueId val="{00000001-D331-4609-9715-01522180B3A8}"/>
            </c:ext>
          </c:extLst>
        </c:ser>
        <c:dLbls>
          <c:showLegendKey val="0"/>
          <c:showVal val="0"/>
          <c:showCatName val="0"/>
          <c:showSerName val="0"/>
          <c:showPercent val="0"/>
          <c:showBubbleSize val="0"/>
        </c:dLbls>
        <c:gapWidth val="219"/>
        <c:overlap val="-27"/>
        <c:axId val="506018824"/>
        <c:axId val="506019152"/>
      </c:barChart>
      <c:catAx>
        <c:axId val="506018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506019152"/>
        <c:crosses val="autoZero"/>
        <c:auto val="1"/>
        <c:lblAlgn val="ctr"/>
        <c:lblOffset val="100"/>
        <c:noMultiLvlLbl val="0"/>
      </c:catAx>
      <c:valAx>
        <c:axId val="506019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506018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5"/>
          <c:order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'Rekr.-Best.-Prognosen 2010-2036'!$K$60:$AB$60</c:f>
              <c:numCache>
                <c:formatCode>General</c:formatCode>
                <c:ptCount val="18"/>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numCache>
            </c:numRef>
          </c:cat>
          <c:val>
            <c:numRef>
              <c:f>'Rekr.-Best.-Prognosen 2010-2036'!$K$66:$AB$66</c:f>
              <c:numCache>
                <c:formatCode>#,##0</c:formatCode>
                <c:ptCount val="18"/>
                <c:pt idx="0">
                  <c:v>75060.19064999999</c:v>
                </c:pt>
                <c:pt idx="1">
                  <c:v>74431.657017499994</c:v>
                </c:pt>
                <c:pt idx="2">
                  <c:v>46348.799335047486</c:v>
                </c:pt>
                <c:pt idx="3">
                  <c:v>45543.459240238546</c:v>
                </c:pt>
                <c:pt idx="4">
                  <c:v>44863.861423298746</c:v>
                </c:pt>
                <c:pt idx="5">
                  <c:v>44273.567775164949</c:v>
                </c:pt>
                <c:pt idx="6">
                  <c:v>43778.505949826256</c:v>
                </c:pt>
                <c:pt idx="7">
                  <c:v>43369.75425599068</c:v>
                </c:pt>
                <c:pt idx="8">
                  <c:v>43113.179252743452</c:v>
                </c:pt>
                <c:pt idx="9">
                  <c:v>42920.972024765746</c:v>
                </c:pt>
                <c:pt idx="10">
                  <c:v>42784.172446710189</c:v>
                </c:pt>
                <c:pt idx="11">
                  <c:v>42687.894133633243</c:v>
                </c:pt>
                <c:pt idx="12">
                  <c:v>42633.74802054168</c:v>
                </c:pt>
                <c:pt idx="13">
                  <c:v>42556.737934836718</c:v>
                </c:pt>
                <c:pt idx="14">
                  <c:v>42560.619636245268</c:v>
                </c:pt>
                <c:pt idx="15">
                  <c:v>42602.050906436911</c:v>
                </c:pt>
                <c:pt idx="16">
                  <c:v>42632.469031202651</c:v>
                </c:pt>
                <c:pt idx="17">
                  <c:v>42632.326051612828</c:v>
                </c:pt>
              </c:numCache>
            </c:numRef>
          </c:val>
          <c:extLst>
            <c:ext xmlns:c16="http://schemas.microsoft.com/office/drawing/2014/chart" uri="{C3380CC4-5D6E-409C-BE32-E72D297353CC}">
              <c16:uniqueId val="{00000000-3A09-4CDD-AA58-32033C936AE0}"/>
            </c:ext>
          </c:extLst>
        </c:ser>
        <c:dLbls>
          <c:dLblPos val="ctr"/>
          <c:showLegendKey val="0"/>
          <c:showVal val="1"/>
          <c:showCatName val="0"/>
          <c:showSerName val="0"/>
          <c:showPercent val="0"/>
          <c:showBubbleSize val="0"/>
        </c:dLbls>
        <c:gapWidth val="150"/>
        <c:overlap val="100"/>
        <c:axId val="650796856"/>
        <c:axId val="650794232"/>
        <c:extLst>
          <c:ext xmlns:c15="http://schemas.microsoft.com/office/drawing/2012/chart" uri="{02D57815-91ED-43cb-92C2-25804820EDAC}">
            <c15:filteredBarSeries>
              <c15:ser>
                <c:idx val="3"/>
                <c:order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numRef>
                    <c:extLst>
                      <c:ext uri="{02D57815-91ED-43cb-92C2-25804820EDAC}">
                        <c15:formulaRef>
                          <c15:sqref>'Rekr.-Best.-Prognosen 2010-2036'!$K$60:$AB$60</c15:sqref>
                        </c15:formulaRef>
                      </c:ext>
                    </c:extLst>
                    <c:numCache>
                      <c:formatCode>General</c:formatCode>
                      <c:ptCount val="18"/>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numCache>
                  </c:numRef>
                </c:cat>
                <c:val>
                  <c:numRef>
                    <c:extLst>
                      <c:ext uri="{02D57815-91ED-43cb-92C2-25804820EDAC}">
                        <c15:formulaRef>
                          <c15:sqref>'Rekr.-Best.-Prognosen 2010-2036'!$K$64:$AB$64</c15:sqref>
                        </c15:formulaRef>
                      </c:ext>
                    </c:extLst>
                    <c:numCache>
                      <c:formatCode>General</c:formatCode>
                      <c:ptCount val="18"/>
                      <c:pt idx="2" formatCode="#,##0">
                        <c:v>25000</c:v>
                      </c:pt>
                      <c:pt idx="3" formatCode="#,##0">
                        <c:v>0</c:v>
                      </c:pt>
                    </c:numCache>
                  </c:numRef>
                </c:val>
                <c:extLst>
                  <c:ext xmlns:c16="http://schemas.microsoft.com/office/drawing/2014/chart" uri="{C3380CC4-5D6E-409C-BE32-E72D297353CC}">
                    <c16:uniqueId val="{00000001-3A09-4CDD-AA58-32033C936AE0}"/>
                  </c:ext>
                </c:extLst>
              </c15:ser>
            </c15:filteredBarSeries>
            <c15:filteredBarSeries>
              <c15:ser>
                <c:idx val="4"/>
                <c:order val="1"/>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'Rekr.-Best.-Prognosen 2010-2036'!$K$60:$AB$60</c15:sqref>
                        </c15:formulaRef>
                      </c:ext>
                    </c:extLst>
                    <c:numCache>
                      <c:formatCode>General</c:formatCode>
                      <c:ptCount val="18"/>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numCache>
                  </c:numRef>
                </c:cat>
                <c:val>
                  <c:numRef>
                    <c:extLst xmlns:c15="http://schemas.microsoft.com/office/drawing/2012/chart">
                      <c:ext xmlns:c15="http://schemas.microsoft.com/office/drawing/2012/chart" uri="{02D57815-91ED-43cb-92C2-25804820EDAC}">
                        <c15:formulaRef>
                          <c15:sqref>'Rekr.-Best.-Prognosen 2010-2036'!$K$65:$AB$65</c15:sqref>
                        </c15:formulaRef>
                      </c:ext>
                    </c:extLst>
                    <c:numCache>
                      <c:formatCode>General</c:formatCode>
                      <c:ptCount val="18"/>
                    </c:numCache>
                  </c:numRef>
                </c:val>
                <c:extLst xmlns:c15="http://schemas.microsoft.com/office/drawing/2012/chart">
                  <c:ext xmlns:c16="http://schemas.microsoft.com/office/drawing/2014/chart" uri="{C3380CC4-5D6E-409C-BE32-E72D297353CC}">
                    <c16:uniqueId val="{00000002-3A09-4CDD-AA58-32033C936AE0}"/>
                  </c:ext>
                </c:extLst>
              </c15:ser>
            </c15:filteredBarSeries>
          </c:ext>
        </c:extLst>
      </c:barChart>
      <c:catAx>
        <c:axId val="6507968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crossAx val="650794232"/>
        <c:crosses val="autoZero"/>
        <c:auto val="1"/>
        <c:lblAlgn val="ctr"/>
        <c:lblOffset val="100"/>
        <c:noMultiLvlLbl val="0"/>
      </c:catAx>
      <c:valAx>
        <c:axId val="65079423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crossAx val="650796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7" name="Rectangle 7"/>
          <p:cNvSpPr>
            <a:spLocks noGrp="1" noChangeArrowheads="1"/>
          </p:cNvSpPr>
          <p:nvPr>
            <p:ph type="dt" sz="quarter" idx="1"/>
          </p:nvPr>
        </p:nvSpPr>
        <p:spPr bwMode="auto">
          <a:xfrm>
            <a:off x="4679951" y="396939"/>
            <a:ext cx="1763713" cy="576355"/>
          </a:xfrm>
          <a:prstGeom prst="rect">
            <a:avLst/>
          </a:prstGeom>
          <a:noFill/>
          <a:ln w="28575">
            <a:noFill/>
            <a:miter lim="800000"/>
            <a:headEnd type="none" w="sm" len="sm"/>
            <a:tailEnd type="none" w="sm" len="sm"/>
          </a:ln>
          <a:effectLst/>
        </p:spPr>
        <p:txBody>
          <a:bodyPr vert="horz" wrap="none" lIns="91288" tIns="45644" rIns="91288" bIns="45644" numCol="1" anchor="ctr" anchorCtr="0" compatLnSpc="1">
            <a:prstTxWarp prst="textNoShape">
              <a:avLst/>
            </a:prstTxWarp>
          </a:bodyPr>
          <a:lstStyle>
            <a:lvl1pPr algn="r">
              <a:defRPr sz="1000"/>
            </a:lvl1pPr>
          </a:lstStyle>
          <a:p>
            <a:r>
              <a:rPr lang="de-DE"/>
              <a:t>Stand 28.11.2019</a:t>
            </a:r>
            <a:endParaRPr lang="fr-CH" dirty="0"/>
          </a:p>
        </p:txBody>
      </p:sp>
      <p:sp>
        <p:nvSpPr>
          <p:cNvPr id="20488" name="Rectangle 8"/>
          <p:cNvSpPr>
            <a:spLocks noGrp="1" noChangeAspect="1" noChangeArrowheads="1"/>
          </p:cNvSpPr>
          <p:nvPr>
            <p:ph type="hdr" sz="quarter"/>
          </p:nvPr>
        </p:nvSpPr>
        <p:spPr bwMode="auto">
          <a:xfrm>
            <a:off x="323850" y="396939"/>
            <a:ext cx="3600450" cy="574767"/>
          </a:xfrm>
          <a:prstGeom prst="rect">
            <a:avLst/>
          </a:prstGeom>
          <a:noFill/>
          <a:ln w="28575">
            <a:noFill/>
            <a:miter lim="800000"/>
            <a:headEnd type="none" w="sm" len="sm"/>
            <a:tailEnd type="none" w="sm" len="sm"/>
          </a:ln>
          <a:effectLst/>
        </p:spPr>
        <p:txBody>
          <a:bodyPr vert="horz" wrap="none" lIns="91288" tIns="45644" rIns="91288" bIns="45644" numCol="1" anchor="ctr" anchorCtr="0" compatLnSpc="1">
            <a:prstTxWarp prst="textNoShape">
              <a:avLst/>
            </a:prstTxWarp>
          </a:bodyPr>
          <a:lstStyle>
            <a:lvl1pPr algn="l">
              <a:defRPr sz="1000" b="1"/>
            </a:lvl1pPr>
          </a:lstStyle>
          <a:p>
            <a:r>
              <a:rPr lang="fr-CH" dirty="0"/>
              <a:t>AZSV , 9.12.2019</a:t>
            </a:r>
          </a:p>
        </p:txBody>
      </p:sp>
      <p:sp>
        <p:nvSpPr>
          <p:cNvPr id="20489" name="Rectangle 9"/>
          <p:cNvSpPr>
            <a:spLocks noGrp="1" noChangeArrowheads="1"/>
          </p:cNvSpPr>
          <p:nvPr>
            <p:ph type="ftr" sz="quarter" idx="2"/>
          </p:nvPr>
        </p:nvSpPr>
        <p:spPr bwMode="auto">
          <a:xfrm>
            <a:off x="323850" y="9377274"/>
            <a:ext cx="2952750" cy="469975"/>
          </a:xfrm>
          <a:prstGeom prst="rect">
            <a:avLst/>
          </a:prstGeom>
          <a:noFill/>
          <a:ln w="28575">
            <a:noFill/>
            <a:miter lim="800000"/>
            <a:headEnd type="none" w="sm" len="sm"/>
            <a:tailEnd type="none" w="sm" len="sm"/>
          </a:ln>
          <a:effectLst/>
        </p:spPr>
        <p:txBody>
          <a:bodyPr vert="horz" wrap="none" lIns="91297" tIns="45648" rIns="91297" bIns="45648" numCol="1" anchor="b" anchorCtr="0" compatLnSpc="1">
            <a:prstTxWarp prst="textNoShape">
              <a:avLst/>
            </a:prstTxWarp>
          </a:bodyPr>
          <a:lstStyle>
            <a:lvl1pPr algn="l">
              <a:defRPr sz="1000"/>
            </a:lvl1pPr>
          </a:lstStyle>
          <a:p>
            <a:r>
              <a:rPr lang="fr-CH" dirty="0"/>
              <a:t>C. Flury, BABS</a:t>
            </a:r>
          </a:p>
        </p:txBody>
      </p:sp>
      <p:sp>
        <p:nvSpPr>
          <p:cNvPr id="20490" name="Rectangle 10"/>
          <p:cNvSpPr>
            <a:spLocks noGrp="1" noChangeArrowheads="1"/>
          </p:cNvSpPr>
          <p:nvPr>
            <p:ph type="sldNum" sz="quarter" idx="3"/>
          </p:nvPr>
        </p:nvSpPr>
        <p:spPr bwMode="auto">
          <a:xfrm>
            <a:off x="4679950" y="9377274"/>
            <a:ext cx="1765300" cy="469975"/>
          </a:xfrm>
          <a:prstGeom prst="rect">
            <a:avLst/>
          </a:prstGeom>
          <a:noFill/>
          <a:ln w="28575">
            <a:noFill/>
            <a:miter lim="800000"/>
            <a:headEnd type="none" w="sm" len="sm"/>
            <a:tailEnd type="none" w="sm" len="sm"/>
          </a:ln>
          <a:effectLst/>
        </p:spPr>
        <p:txBody>
          <a:bodyPr vert="horz" wrap="none" lIns="91297" tIns="45648" rIns="91297" bIns="45648" numCol="1" anchor="b" anchorCtr="0" compatLnSpc="1">
            <a:prstTxWarp prst="textNoShape">
              <a:avLst/>
            </a:prstTxWarp>
          </a:bodyPr>
          <a:lstStyle>
            <a:lvl1pPr algn="r">
              <a:defRPr sz="1000"/>
            </a:lvl1pPr>
          </a:lstStyle>
          <a:p>
            <a:fld id="{8D741E31-E771-4C18-8BC5-8A36FA53BED0}" type="slidenum">
              <a:rPr lang="fr-CH"/>
              <a:pPr/>
              <a:t>‹Nr.›</a:t>
            </a:fld>
            <a:endParaRPr lang="fr-CH"/>
          </a:p>
        </p:txBody>
      </p:sp>
    </p:spTree>
    <p:extLst>
      <p:ext uri="{BB962C8B-B14F-4D97-AF65-F5344CB8AC3E}">
        <p14:creationId xmlns:p14="http://schemas.microsoft.com/office/powerpoint/2010/main" val="4009552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0" name="Rectangle 8"/>
          <p:cNvSpPr>
            <a:spLocks noGrp="1" noRot="1" noChangeAspect="1" noChangeArrowheads="1" noTextEdit="1"/>
          </p:cNvSpPr>
          <p:nvPr>
            <p:ph type="sldImg" idx="2"/>
          </p:nvPr>
        </p:nvSpPr>
        <p:spPr bwMode="auto">
          <a:xfrm>
            <a:off x="430213" y="1081088"/>
            <a:ext cx="2406650" cy="1804987"/>
          </a:xfrm>
          <a:prstGeom prst="rect">
            <a:avLst/>
          </a:prstGeom>
          <a:noFill/>
          <a:ln w="9525">
            <a:solidFill>
              <a:srgbClr val="000000"/>
            </a:solidFill>
            <a:miter lim="800000"/>
            <a:headEnd/>
            <a:tailEnd/>
          </a:ln>
          <a:effectLst/>
        </p:spPr>
      </p:sp>
      <p:sp>
        <p:nvSpPr>
          <p:cNvPr id="8201" name="Rectangle 9"/>
          <p:cNvSpPr>
            <a:spLocks noGrp="1" noChangeArrowheads="1"/>
          </p:cNvSpPr>
          <p:nvPr>
            <p:ph type="body" sz="quarter" idx="3"/>
          </p:nvPr>
        </p:nvSpPr>
        <p:spPr bwMode="auto">
          <a:xfrm>
            <a:off x="323850" y="3029435"/>
            <a:ext cx="6121400" cy="6347840"/>
          </a:xfrm>
          <a:prstGeom prst="rect">
            <a:avLst/>
          </a:prstGeom>
          <a:noFill/>
          <a:ln w="12700">
            <a:noFill/>
            <a:miter lim="800000"/>
            <a:headEnd type="none" w="sm" len="sm"/>
            <a:tailEnd type="none" w="sm" len="sm"/>
          </a:ln>
          <a:effectLst/>
        </p:spPr>
        <p:txBody>
          <a:bodyPr vert="horz" wrap="square" lIns="91288" tIns="45644" rIns="91288" bIns="45644" numCol="1" anchor="t" anchorCtr="0" compatLnSpc="1">
            <a:prstTxWarp prst="textNoShape">
              <a:avLst/>
            </a:prstTxWarp>
          </a:bodyPr>
          <a:lstStyle/>
          <a:p>
            <a:pPr lvl="0"/>
            <a:r>
              <a:rPr lang="de-CH"/>
              <a:t>Klicken Sie, um die Formate des Vorlagentextes zu bearbeiten</a:t>
            </a:r>
          </a:p>
          <a:p>
            <a:pPr lvl="1"/>
            <a:r>
              <a:rPr lang="de-CH"/>
              <a:t>Zweite Ebene</a:t>
            </a:r>
          </a:p>
          <a:p>
            <a:pPr lvl="2"/>
            <a:r>
              <a:rPr lang="de-CH"/>
              <a:t>Dritte Ebene</a:t>
            </a:r>
          </a:p>
          <a:p>
            <a:pPr lvl="3"/>
            <a:endParaRPr lang="de-CH"/>
          </a:p>
        </p:txBody>
      </p:sp>
      <p:sp>
        <p:nvSpPr>
          <p:cNvPr id="8202" name="Rectangle 10"/>
          <p:cNvSpPr>
            <a:spLocks noGrp="1" noChangeArrowheads="1"/>
          </p:cNvSpPr>
          <p:nvPr>
            <p:ph type="dt" sz="quarter" idx="1"/>
          </p:nvPr>
        </p:nvSpPr>
        <p:spPr bwMode="auto">
          <a:xfrm>
            <a:off x="4678363" y="395351"/>
            <a:ext cx="1763712" cy="576354"/>
          </a:xfrm>
          <a:prstGeom prst="rect">
            <a:avLst/>
          </a:prstGeom>
          <a:noFill/>
          <a:ln w="28575">
            <a:noFill/>
            <a:miter lim="800000"/>
            <a:headEnd type="none" w="sm" len="sm"/>
            <a:tailEnd type="none" w="sm" len="sm"/>
          </a:ln>
          <a:effectLst/>
        </p:spPr>
        <p:txBody>
          <a:bodyPr vert="horz" wrap="none" lIns="91288" tIns="45644" rIns="91288" bIns="45644" numCol="1" anchor="ctr" anchorCtr="0" compatLnSpc="1">
            <a:prstTxWarp prst="textNoShape">
              <a:avLst/>
            </a:prstTxWarp>
          </a:bodyPr>
          <a:lstStyle>
            <a:lvl1pPr algn="r">
              <a:defRPr sz="1000"/>
            </a:lvl1pPr>
          </a:lstStyle>
          <a:p>
            <a:r>
              <a:rPr lang="de-DE"/>
              <a:t>Stand TT.MM.JJ</a:t>
            </a:r>
            <a:endParaRPr lang="fr-CH"/>
          </a:p>
        </p:txBody>
      </p:sp>
      <p:sp>
        <p:nvSpPr>
          <p:cNvPr id="8203" name="Rectangle 11"/>
          <p:cNvSpPr>
            <a:spLocks noGrp="1" noChangeArrowheads="1"/>
          </p:cNvSpPr>
          <p:nvPr>
            <p:ph type="hdr" sz="quarter"/>
          </p:nvPr>
        </p:nvSpPr>
        <p:spPr bwMode="auto">
          <a:xfrm>
            <a:off x="323851" y="395351"/>
            <a:ext cx="3598863" cy="576354"/>
          </a:xfrm>
          <a:prstGeom prst="rect">
            <a:avLst/>
          </a:prstGeom>
          <a:noFill/>
          <a:ln w="28575">
            <a:noFill/>
            <a:miter lim="800000"/>
            <a:headEnd type="none" w="sm" len="sm"/>
            <a:tailEnd type="none" w="sm" len="sm"/>
          </a:ln>
          <a:effectLst/>
        </p:spPr>
        <p:txBody>
          <a:bodyPr vert="horz" wrap="none" lIns="91288" tIns="45644" rIns="91288" bIns="45644" numCol="1" anchor="ctr" anchorCtr="0" compatLnSpc="1">
            <a:prstTxWarp prst="textNoShape">
              <a:avLst/>
            </a:prstTxWarp>
          </a:bodyPr>
          <a:lstStyle>
            <a:lvl1pPr algn="l">
              <a:defRPr sz="1000" b="1"/>
            </a:lvl1pPr>
          </a:lstStyle>
          <a:p>
            <a:r>
              <a:rPr lang="fr-CH"/>
              <a:t>Bezeichnung des Anlasses mit Datum bzw Geschäft / Vorhaben</a:t>
            </a:r>
          </a:p>
        </p:txBody>
      </p:sp>
      <p:sp>
        <p:nvSpPr>
          <p:cNvPr id="8204" name="Text Box 12"/>
          <p:cNvSpPr txBox="1">
            <a:spLocks noChangeArrowheads="1"/>
          </p:cNvSpPr>
          <p:nvPr/>
        </p:nvSpPr>
        <p:spPr bwMode="auto">
          <a:xfrm>
            <a:off x="1546225" y="107968"/>
            <a:ext cx="3695700" cy="244514"/>
          </a:xfrm>
          <a:prstGeom prst="rect">
            <a:avLst/>
          </a:prstGeom>
          <a:noFill/>
          <a:ln w="28575">
            <a:noFill/>
            <a:miter lim="800000"/>
            <a:headEnd/>
            <a:tailEnd/>
          </a:ln>
          <a:effectLst/>
        </p:spPr>
        <p:txBody>
          <a:bodyPr lIns="91422" tIns="45710" rIns="91422" bIns="45710">
            <a:spAutoFit/>
          </a:bodyPr>
          <a:lstStyle/>
          <a:p>
            <a:pPr>
              <a:spcBef>
                <a:spcPct val="50000"/>
              </a:spcBef>
            </a:pPr>
            <a:r>
              <a:rPr lang="de-CH" sz="1000" b="1"/>
              <a:t>KLASSIFIZIERUNG</a:t>
            </a:r>
          </a:p>
        </p:txBody>
      </p:sp>
      <p:sp>
        <p:nvSpPr>
          <p:cNvPr id="8205" name="Rectangle 13"/>
          <p:cNvSpPr>
            <a:spLocks noGrp="1" noChangeArrowheads="1"/>
          </p:cNvSpPr>
          <p:nvPr>
            <p:ph type="ftr" sz="quarter" idx="4"/>
          </p:nvPr>
        </p:nvSpPr>
        <p:spPr bwMode="auto">
          <a:xfrm>
            <a:off x="323850" y="9377274"/>
            <a:ext cx="2952750" cy="469975"/>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l" defTabSz="915988" eaLnBrk="1" hangingPunct="1">
              <a:defRPr sz="1000"/>
            </a:lvl1pPr>
          </a:lstStyle>
          <a:p>
            <a:r>
              <a:rPr lang="de-CH"/>
              <a:t>Referent oder Herausgeber</a:t>
            </a:r>
          </a:p>
        </p:txBody>
      </p:sp>
      <p:sp>
        <p:nvSpPr>
          <p:cNvPr id="8206" name="Rectangle 14"/>
          <p:cNvSpPr>
            <a:spLocks noGrp="1" noChangeArrowheads="1"/>
          </p:cNvSpPr>
          <p:nvPr>
            <p:ph type="sldNum" sz="quarter" idx="5"/>
          </p:nvPr>
        </p:nvSpPr>
        <p:spPr bwMode="auto">
          <a:xfrm>
            <a:off x="4679950" y="9377274"/>
            <a:ext cx="1765300" cy="469975"/>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defTabSz="915988" eaLnBrk="1" hangingPunct="1">
              <a:defRPr sz="1000"/>
            </a:lvl1pPr>
          </a:lstStyle>
          <a:p>
            <a:fld id="{841CE242-4B34-4868-888D-2650E6BED3CD}" type="slidenum">
              <a:rPr lang="de-CH"/>
              <a:pPr/>
              <a:t>‹Nr.›</a:t>
            </a:fld>
            <a:endParaRPr lang="de-CH"/>
          </a:p>
        </p:txBody>
      </p:sp>
    </p:spTree>
    <p:extLst>
      <p:ext uri="{BB962C8B-B14F-4D97-AF65-F5344CB8AC3E}">
        <p14:creationId xmlns:p14="http://schemas.microsoft.com/office/powerpoint/2010/main" val="2096058493"/>
      </p:ext>
    </p:extLst>
  </p:cSld>
  <p:clrMap bg1="lt1" tx1="dk1" bg2="lt2" tx2="dk2" accent1="accent1" accent2="accent2" accent3="accent3" accent4="accent4" accent5="accent5" accent6="accent6" hlink="hlink" folHlink="folHlink"/>
  <p:hf/>
  <p:notesStyle>
    <a:lvl1pPr marL="180975" indent="-180975" algn="l" rtl="0" fontAlgn="base">
      <a:spcBef>
        <a:spcPct val="50000"/>
      </a:spcBef>
      <a:spcAft>
        <a:spcPct val="0"/>
      </a:spcAft>
      <a:buChar char="•"/>
      <a:defRPr sz="1400" kern="1200">
        <a:solidFill>
          <a:schemeClr val="tx1"/>
        </a:solidFill>
        <a:latin typeface="Arial" charset="0"/>
        <a:ea typeface="+mn-ea"/>
        <a:cs typeface="+mn-cs"/>
      </a:defRPr>
    </a:lvl1pPr>
    <a:lvl2pPr marL="538163" indent="-177800" algn="l" rtl="0" fontAlgn="base">
      <a:spcBef>
        <a:spcPct val="30000"/>
      </a:spcBef>
      <a:spcAft>
        <a:spcPct val="0"/>
      </a:spcAft>
      <a:buFont typeface="Arial" charset="0"/>
      <a:buChar char="–"/>
      <a:defRPr sz="1400" kern="1200">
        <a:solidFill>
          <a:schemeClr val="tx1"/>
        </a:solidFill>
        <a:latin typeface="Arial" charset="0"/>
        <a:ea typeface="+mn-ea"/>
        <a:cs typeface="+mn-cs"/>
      </a:defRPr>
    </a:lvl2pPr>
    <a:lvl3pPr marL="895350" indent="-177800" algn="l" rtl="0" fontAlgn="base">
      <a:spcBef>
        <a:spcPct val="30000"/>
      </a:spcBef>
      <a:spcAft>
        <a:spcPct val="0"/>
      </a:spcAft>
      <a:buFont typeface="Arial" charset="0"/>
      <a:buChar char="º"/>
      <a:defRPr sz="1400" kern="1200">
        <a:solidFill>
          <a:schemeClr val="tx1"/>
        </a:solidFill>
        <a:latin typeface="Arial" charset="0"/>
        <a:ea typeface="+mn-ea"/>
        <a:cs typeface="+mn-cs"/>
      </a:defRPr>
    </a:lvl3pPr>
    <a:lvl4pPr marL="1257300" indent="-182563" algn="l" rtl="0" fontAlgn="base">
      <a:lnSpc>
        <a:spcPct val="90000"/>
      </a:lnSpc>
      <a:spcBef>
        <a:spcPct val="20000"/>
      </a:spcBef>
      <a:spcAft>
        <a:spcPct val="0"/>
      </a:spcAft>
      <a:defRPr sz="1400" kern="1200">
        <a:solidFill>
          <a:schemeClr val="tx1"/>
        </a:solidFill>
        <a:latin typeface="Arial" charset="0"/>
        <a:ea typeface="+mn-ea"/>
        <a:cs typeface="+mn-cs"/>
      </a:defRPr>
    </a:lvl4pPr>
    <a:lvl5pPr marL="1436688" algn="l" rtl="0" fontAlgn="base">
      <a:lnSpc>
        <a:spcPct val="90000"/>
      </a:lnSpc>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4"/>
          <p:cNvSpPr>
            <a:spLocks noGrp="1" noChangeArrowheads="1"/>
          </p:cNvSpPr>
          <p:nvPr>
            <p:ph type="sldNum" sz="quarter" idx="5"/>
          </p:nvPr>
        </p:nvSpPr>
        <p:spPr>
          <a:ln/>
        </p:spPr>
        <p:txBody>
          <a:bodyPr/>
          <a:lstStyle/>
          <a:p>
            <a:fld id="{37D1C4EB-DF1C-4973-9C54-A9E52B8FD43E}" type="slidenum">
              <a:rPr lang="de-CH"/>
              <a:pPr/>
              <a:t>1</a:t>
            </a:fld>
            <a:endParaRPr lang="de-CH"/>
          </a:p>
        </p:txBody>
      </p:sp>
      <p:sp>
        <p:nvSpPr>
          <p:cNvPr id="80902" name="Rectangle 6"/>
          <p:cNvSpPr>
            <a:spLocks noChangeArrowheads="1"/>
          </p:cNvSpPr>
          <p:nvPr/>
        </p:nvSpPr>
        <p:spPr bwMode="auto">
          <a:xfrm>
            <a:off x="324455" y="3033796"/>
            <a:ext cx="6132837" cy="6356975"/>
          </a:xfrm>
          <a:prstGeom prst="rect">
            <a:avLst/>
          </a:prstGeom>
          <a:noFill/>
          <a:ln w="12700">
            <a:noFill/>
            <a:miter lim="800000"/>
            <a:headEnd type="none" w="sm" len="sm"/>
            <a:tailEnd type="none" w="sm" len="sm"/>
          </a:ln>
          <a:effectLst/>
        </p:spPr>
        <p:txBody>
          <a:bodyPr lIns="91432" tIns="45716" rIns="91432" bIns="45716"/>
          <a:lstStyle/>
          <a:p>
            <a:pPr marL="1259294" lvl="3" indent="-182853" algn="l" eaLnBrk="1" hangingPunct="1">
              <a:lnSpc>
                <a:spcPct val="90000"/>
              </a:lnSpc>
              <a:spcBef>
                <a:spcPct val="20000"/>
              </a:spcBef>
            </a:pPr>
            <a:endParaRPr lang="de-DE" dirty="0"/>
          </a:p>
        </p:txBody>
      </p:sp>
      <p:sp>
        <p:nvSpPr>
          <p:cNvPr id="80907" name="Rectangle 11"/>
          <p:cNvSpPr>
            <a:spLocks noChangeArrowheads="1"/>
          </p:cNvSpPr>
          <p:nvPr/>
        </p:nvSpPr>
        <p:spPr bwMode="auto">
          <a:xfrm>
            <a:off x="4688694" y="9390769"/>
            <a:ext cx="1768598" cy="470652"/>
          </a:xfrm>
          <a:prstGeom prst="rect">
            <a:avLst/>
          </a:prstGeom>
          <a:noFill/>
          <a:ln w="9525">
            <a:noFill/>
            <a:miter lim="800000"/>
            <a:headEnd/>
            <a:tailEnd/>
          </a:ln>
          <a:effectLst/>
        </p:spPr>
        <p:txBody>
          <a:bodyPr lIns="91714" tIns="45857" rIns="91714" bIns="45857" anchor="b"/>
          <a:lstStyle/>
          <a:p>
            <a:pPr algn="r" defTabSz="917440" eaLnBrk="1" hangingPunct="1"/>
            <a:fld id="{6802ADD5-1D20-4ADB-B1AD-6ED02D1A4BD8}" type="slidenum">
              <a:rPr lang="de-CH" sz="1000"/>
              <a:pPr algn="r" defTabSz="917440" eaLnBrk="1" hangingPunct="1"/>
              <a:t>1</a:t>
            </a:fld>
            <a:endParaRPr lang="de-CH" sz="1000" dirty="0"/>
          </a:p>
        </p:txBody>
      </p:sp>
      <p:sp>
        <p:nvSpPr>
          <p:cNvPr id="80911" name="Rectangle 15"/>
          <p:cNvSpPr>
            <a:spLocks noGrp="1" noRot="1" noChangeAspect="1" noChangeArrowheads="1" noTextEdit="1"/>
          </p:cNvSpPr>
          <p:nvPr>
            <p:ph type="sldImg"/>
          </p:nvPr>
        </p:nvSpPr>
        <p:spPr>
          <a:xfrm>
            <a:off x="438150" y="1116013"/>
            <a:ext cx="5530850" cy="4148137"/>
          </a:xfrm>
          <a:ln/>
        </p:spPr>
      </p:sp>
      <p:sp>
        <p:nvSpPr>
          <p:cNvPr id="80912" name="Rectangle 16"/>
          <p:cNvSpPr>
            <a:spLocks noGrp="1" noChangeArrowheads="1"/>
          </p:cNvSpPr>
          <p:nvPr>
            <p:ph type="body" idx="1"/>
          </p:nvPr>
        </p:nvSpPr>
        <p:spPr>
          <a:xfrm>
            <a:off x="324455" y="7388038"/>
            <a:ext cx="6132837" cy="2002732"/>
          </a:xfrm>
        </p:spPr>
        <p:txBody>
          <a:bodyPr/>
          <a:lstStyle/>
          <a:p>
            <a:endParaRPr lang="de-DE" dirty="0"/>
          </a:p>
        </p:txBody>
      </p:sp>
    </p:spTree>
    <p:extLst>
      <p:ext uri="{BB962C8B-B14F-4D97-AF65-F5344CB8AC3E}">
        <p14:creationId xmlns:p14="http://schemas.microsoft.com/office/powerpoint/2010/main" val="428920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3877812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3665171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1327802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7988" y="642938"/>
            <a:ext cx="4286250" cy="3216275"/>
          </a:xfrm>
        </p:spPr>
      </p:sp>
      <p:sp>
        <p:nvSpPr>
          <p:cNvPr id="3" name="Notizenplatzhalter 2"/>
          <p:cNvSpPr>
            <a:spLocks noGrp="1"/>
          </p:cNvSpPr>
          <p:nvPr>
            <p:ph type="body" idx="1"/>
          </p:nvPr>
        </p:nvSpPr>
        <p:spPr>
          <a:xfrm>
            <a:off x="405821" y="4028008"/>
            <a:ext cx="6017352" cy="4649580"/>
          </a:xfrm>
        </p:spPr>
        <p:txBody>
          <a:bodyPr/>
          <a:lstStyle/>
          <a:p>
            <a:pPr marL="0" indent="0">
              <a:buNone/>
            </a:pPr>
            <a:endParaRPr lang="de-CH" sz="1200" b="0" kern="1200" dirty="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nb-NO"/>
              <a:t>C. Flury / Stv. Direktor BABS</a:t>
            </a:r>
            <a:endParaRPr lang="de-CH" dirty="0"/>
          </a:p>
        </p:txBody>
      </p:sp>
      <p:sp>
        <p:nvSpPr>
          <p:cNvPr id="5" name="Foliennummernplatzhalter 4"/>
          <p:cNvSpPr>
            <a:spLocks noGrp="1"/>
          </p:cNvSpPr>
          <p:nvPr>
            <p:ph type="sldNum" sz="quarter" idx="11"/>
          </p:nvPr>
        </p:nvSpPr>
        <p:spPr/>
        <p:txBody>
          <a:bodyPr/>
          <a:lstStyle/>
          <a:p>
            <a:pPr>
              <a:defRPr/>
            </a:pPr>
            <a:fld id="{4CB370A6-A45D-463B-9352-493B22269D71}" type="slidenum">
              <a:rPr lang="de-CH" smtClean="0"/>
              <a:pPr>
                <a:defRPr/>
              </a:pPr>
              <a:t>18</a:t>
            </a:fld>
            <a:endParaRPr lang="de-CH" dirty="0"/>
          </a:p>
        </p:txBody>
      </p:sp>
      <p:sp>
        <p:nvSpPr>
          <p:cNvPr id="6" name="Kopfzeilenplatzhalter 5"/>
          <p:cNvSpPr>
            <a:spLocks noGrp="1"/>
          </p:cNvSpPr>
          <p:nvPr>
            <p:ph type="hdr" sz="quarter" idx="12"/>
          </p:nvPr>
        </p:nvSpPr>
        <p:spPr/>
        <p:txBody>
          <a:bodyPr/>
          <a:lstStyle/>
          <a:p>
            <a:pPr>
              <a:defRPr/>
            </a:pPr>
            <a:r>
              <a:rPr lang="de-CH"/>
              <a:t>FT SZSV / 23.05.2017</a:t>
            </a:r>
            <a:endParaRPr lang="de-CH" dirty="0"/>
          </a:p>
        </p:txBody>
      </p:sp>
    </p:spTree>
    <p:extLst>
      <p:ext uri="{BB962C8B-B14F-4D97-AF65-F5344CB8AC3E}">
        <p14:creationId xmlns:p14="http://schemas.microsoft.com/office/powerpoint/2010/main" val="144947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sz="quarter" idx="10"/>
          </p:nvPr>
        </p:nvSpPr>
        <p:spPr/>
        <p:txBody>
          <a:bodyPr/>
          <a:lstStyle/>
          <a:p>
            <a:r>
              <a:rPr lang="de-DE" dirty="0"/>
              <a:t>Stand TT.MM.JJ</a:t>
            </a:r>
            <a:endParaRPr lang="fr-CH" dirty="0"/>
          </a:p>
        </p:txBody>
      </p:sp>
      <p:sp>
        <p:nvSpPr>
          <p:cNvPr id="5" name="Kopfzeilenplatzhalter 4"/>
          <p:cNvSpPr>
            <a:spLocks noGrp="1"/>
          </p:cNvSpPr>
          <p:nvPr>
            <p:ph type="hdr" sz="quarter" idx="11"/>
          </p:nvPr>
        </p:nvSpPr>
        <p:spPr/>
        <p:txBody>
          <a:bodyPr/>
          <a:lstStyle/>
          <a:p>
            <a:r>
              <a:rPr lang="fr-CH" dirty="0"/>
              <a:t>Bezeichnung des Anlasses mit Datum bzw Geschäft / Vorhaben</a:t>
            </a:r>
          </a:p>
        </p:txBody>
      </p:sp>
      <p:sp>
        <p:nvSpPr>
          <p:cNvPr id="6" name="Fußzeilenplatzhalter 5"/>
          <p:cNvSpPr>
            <a:spLocks noGrp="1"/>
          </p:cNvSpPr>
          <p:nvPr>
            <p:ph type="ftr" sz="quarter" idx="12"/>
          </p:nvPr>
        </p:nvSpPr>
        <p:spPr/>
        <p:txBody>
          <a:bodyPr/>
          <a:lstStyle/>
          <a:p>
            <a:r>
              <a:rPr lang="de-CH" dirty="0"/>
              <a:t>Referent oder Herausgeber</a:t>
            </a:r>
          </a:p>
        </p:txBody>
      </p:sp>
      <p:sp>
        <p:nvSpPr>
          <p:cNvPr id="7" name="Foliennummernplatzhalter 6"/>
          <p:cNvSpPr>
            <a:spLocks noGrp="1"/>
          </p:cNvSpPr>
          <p:nvPr>
            <p:ph type="sldNum" sz="quarter" idx="13"/>
          </p:nvPr>
        </p:nvSpPr>
        <p:spPr/>
        <p:txBody>
          <a:bodyPr/>
          <a:lstStyle/>
          <a:p>
            <a:fld id="{841CE242-4B34-4868-888D-2650E6BED3CD}" type="slidenum">
              <a:rPr lang="de-CH" smtClean="0"/>
              <a:pPr/>
              <a:t>19</a:t>
            </a:fld>
            <a:endParaRPr lang="de-CH" dirty="0"/>
          </a:p>
        </p:txBody>
      </p:sp>
    </p:spTree>
    <p:extLst>
      <p:ext uri="{BB962C8B-B14F-4D97-AF65-F5344CB8AC3E}">
        <p14:creationId xmlns:p14="http://schemas.microsoft.com/office/powerpoint/2010/main" val="2487541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7988" y="642938"/>
            <a:ext cx="4286250" cy="3216275"/>
          </a:xfrm>
        </p:spPr>
      </p:sp>
      <p:sp>
        <p:nvSpPr>
          <p:cNvPr id="3" name="Notizenplatzhalter 2"/>
          <p:cNvSpPr>
            <a:spLocks noGrp="1"/>
          </p:cNvSpPr>
          <p:nvPr>
            <p:ph type="body" idx="1"/>
          </p:nvPr>
        </p:nvSpPr>
        <p:spPr>
          <a:xfrm>
            <a:off x="405821" y="3956000"/>
            <a:ext cx="6017352" cy="5256584"/>
          </a:xfrm>
        </p:spPr>
        <p:txBody>
          <a:bodyPr/>
          <a:lstStyle/>
          <a:p>
            <a:pPr marL="0" indent="0">
              <a:spcBef>
                <a:spcPts val="0"/>
              </a:spcBef>
              <a:buNone/>
            </a:pPr>
            <a:endParaRPr lang="de-CH" sz="1200" b="0" kern="1200" dirty="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nb-NO"/>
              <a:t>C. Flury / Stv. Direktor BABS</a:t>
            </a:r>
            <a:endParaRPr lang="de-CH" dirty="0"/>
          </a:p>
        </p:txBody>
      </p:sp>
      <p:sp>
        <p:nvSpPr>
          <p:cNvPr id="5" name="Foliennummernplatzhalter 4"/>
          <p:cNvSpPr>
            <a:spLocks noGrp="1"/>
          </p:cNvSpPr>
          <p:nvPr>
            <p:ph type="sldNum" sz="quarter" idx="11"/>
          </p:nvPr>
        </p:nvSpPr>
        <p:spPr/>
        <p:txBody>
          <a:bodyPr/>
          <a:lstStyle/>
          <a:p>
            <a:pPr>
              <a:defRPr/>
            </a:pPr>
            <a:fld id="{4CB370A6-A45D-463B-9352-493B22269D71}" type="slidenum">
              <a:rPr lang="de-CH" smtClean="0"/>
              <a:pPr>
                <a:defRPr/>
              </a:pPr>
              <a:t>20</a:t>
            </a:fld>
            <a:endParaRPr lang="de-CH" dirty="0"/>
          </a:p>
        </p:txBody>
      </p:sp>
      <p:sp>
        <p:nvSpPr>
          <p:cNvPr id="6" name="Kopfzeilenplatzhalter 5"/>
          <p:cNvSpPr>
            <a:spLocks noGrp="1"/>
          </p:cNvSpPr>
          <p:nvPr>
            <p:ph type="hdr" sz="quarter" idx="12"/>
          </p:nvPr>
        </p:nvSpPr>
        <p:spPr/>
        <p:txBody>
          <a:bodyPr/>
          <a:lstStyle/>
          <a:p>
            <a:pPr>
              <a:defRPr/>
            </a:pPr>
            <a:r>
              <a:rPr lang="de-CH"/>
              <a:t>FT SZSV / 23.05.2017</a:t>
            </a:r>
            <a:endParaRPr lang="de-CH" dirty="0"/>
          </a:p>
        </p:txBody>
      </p:sp>
    </p:spTree>
    <p:extLst>
      <p:ext uri="{BB962C8B-B14F-4D97-AF65-F5344CB8AC3E}">
        <p14:creationId xmlns:p14="http://schemas.microsoft.com/office/powerpoint/2010/main" val="4260029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7988" y="642938"/>
            <a:ext cx="4286250" cy="3216275"/>
          </a:xfrm>
        </p:spPr>
      </p:sp>
      <p:sp>
        <p:nvSpPr>
          <p:cNvPr id="3" name="Notizenplatzhalter 2"/>
          <p:cNvSpPr>
            <a:spLocks noGrp="1"/>
          </p:cNvSpPr>
          <p:nvPr>
            <p:ph type="body" idx="1"/>
          </p:nvPr>
        </p:nvSpPr>
        <p:spPr>
          <a:xfrm>
            <a:off x="405821" y="3956000"/>
            <a:ext cx="6017352" cy="5256584"/>
          </a:xfrm>
        </p:spPr>
        <p:txBody>
          <a:bodyPr/>
          <a:lstStyle/>
          <a:p>
            <a:pPr marL="0" indent="0">
              <a:spcBef>
                <a:spcPts val="0"/>
              </a:spcBef>
              <a:buNone/>
            </a:pPr>
            <a:endParaRPr lang="de-CH" sz="1200" b="0" kern="1200" dirty="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nb-NO"/>
              <a:t>C. Flury / Stv. Direktor BABS</a:t>
            </a:r>
            <a:endParaRPr lang="de-CH" dirty="0"/>
          </a:p>
        </p:txBody>
      </p:sp>
      <p:sp>
        <p:nvSpPr>
          <p:cNvPr id="5" name="Foliennummernplatzhalter 4"/>
          <p:cNvSpPr>
            <a:spLocks noGrp="1"/>
          </p:cNvSpPr>
          <p:nvPr>
            <p:ph type="sldNum" sz="quarter" idx="11"/>
          </p:nvPr>
        </p:nvSpPr>
        <p:spPr/>
        <p:txBody>
          <a:bodyPr/>
          <a:lstStyle/>
          <a:p>
            <a:pPr>
              <a:defRPr/>
            </a:pPr>
            <a:fld id="{4CB370A6-A45D-463B-9352-493B22269D71}" type="slidenum">
              <a:rPr lang="de-CH" smtClean="0"/>
              <a:pPr>
                <a:defRPr/>
              </a:pPr>
              <a:t>21</a:t>
            </a:fld>
            <a:endParaRPr lang="de-CH" dirty="0"/>
          </a:p>
        </p:txBody>
      </p:sp>
      <p:sp>
        <p:nvSpPr>
          <p:cNvPr id="6" name="Kopfzeilenplatzhalter 5"/>
          <p:cNvSpPr>
            <a:spLocks noGrp="1"/>
          </p:cNvSpPr>
          <p:nvPr>
            <p:ph type="hdr" sz="quarter" idx="12"/>
          </p:nvPr>
        </p:nvSpPr>
        <p:spPr/>
        <p:txBody>
          <a:bodyPr/>
          <a:lstStyle/>
          <a:p>
            <a:pPr>
              <a:defRPr/>
            </a:pPr>
            <a:r>
              <a:rPr lang="de-CH"/>
              <a:t>FT SZSV / 23.05.2017</a:t>
            </a:r>
            <a:endParaRPr lang="de-CH" dirty="0"/>
          </a:p>
        </p:txBody>
      </p:sp>
    </p:spTree>
    <p:extLst>
      <p:ext uri="{BB962C8B-B14F-4D97-AF65-F5344CB8AC3E}">
        <p14:creationId xmlns:p14="http://schemas.microsoft.com/office/powerpoint/2010/main" val="425865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7988" y="642938"/>
            <a:ext cx="4286250" cy="3216275"/>
          </a:xfrm>
        </p:spPr>
      </p:sp>
      <p:sp>
        <p:nvSpPr>
          <p:cNvPr id="3" name="Notizenplatzhalter 2"/>
          <p:cNvSpPr>
            <a:spLocks noGrp="1"/>
          </p:cNvSpPr>
          <p:nvPr>
            <p:ph type="body" idx="1"/>
          </p:nvPr>
        </p:nvSpPr>
        <p:spPr>
          <a:xfrm>
            <a:off x="405821" y="3956000"/>
            <a:ext cx="6017352" cy="5256584"/>
          </a:xfrm>
        </p:spPr>
        <p:txBody>
          <a:bodyPr/>
          <a:lstStyle/>
          <a:p>
            <a:pPr marL="0" indent="0">
              <a:spcBef>
                <a:spcPts val="0"/>
              </a:spcBef>
              <a:buNone/>
            </a:pPr>
            <a:endParaRPr lang="de-CH" sz="1200" b="0" kern="1200" dirty="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nb-NO"/>
              <a:t>C. Flury / Stv. Direktor BABS</a:t>
            </a:r>
            <a:endParaRPr lang="de-CH" dirty="0"/>
          </a:p>
        </p:txBody>
      </p:sp>
      <p:sp>
        <p:nvSpPr>
          <p:cNvPr id="5" name="Foliennummernplatzhalter 4"/>
          <p:cNvSpPr>
            <a:spLocks noGrp="1"/>
          </p:cNvSpPr>
          <p:nvPr>
            <p:ph type="sldNum" sz="quarter" idx="11"/>
          </p:nvPr>
        </p:nvSpPr>
        <p:spPr/>
        <p:txBody>
          <a:bodyPr/>
          <a:lstStyle/>
          <a:p>
            <a:pPr>
              <a:defRPr/>
            </a:pPr>
            <a:fld id="{4CB370A6-A45D-463B-9352-493B22269D71}" type="slidenum">
              <a:rPr lang="de-CH" smtClean="0"/>
              <a:pPr>
                <a:defRPr/>
              </a:pPr>
              <a:t>22</a:t>
            </a:fld>
            <a:endParaRPr lang="de-CH" dirty="0"/>
          </a:p>
        </p:txBody>
      </p:sp>
      <p:sp>
        <p:nvSpPr>
          <p:cNvPr id="6" name="Kopfzeilenplatzhalter 5"/>
          <p:cNvSpPr>
            <a:spLocks noGrp="1"/>
          </p:cNvSpPr>
          <p:nvPr>
            <p:ph type="hdr" sz="quarter" idx="12"/>
          </p:nvPr>
        </p:nvSpPr>
        <p:spPr/>
        <p:txBody>
          <a:bodyPr/>
          <a:lstStyle/>
          <a:p>
            <a:pPr>
              <a:defRPr/>
            </a:pPr>
            <a:r>
              <a:rPr lang="de-CH"/>
              <a:t>FT SZSV / 23.05.2017</a:t>
            </a:r>
            <a:endParaRPr lang="de-CH" dirty="0"/>
          </a:p>
        </p:txBody>
      </p:sp>
    </p:spTree>
    <p:extLst>
      <p:ext uri="{BB962C8B-B14F-4D97-AF65-F5344CB8AC3E}">
        <p14:creationId xmlns:p14="http://schemas.microsoft.com/office/powerpoint/2010/main" val="241849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7988" y="642938"/>
            <a:ext cx="4286250" cy="3216275"/>
          </a:xfrm>
        </p:spPr>
      </p:sp>
      <p:sp>
        <p:nvSpPr>
          <p:cNvPr id="3" name="Notizenplatzhalter 2"/>
          <p:cNvSpPr>
            <a:spLocks noGrp="1"/>
          </p:cNvSpPr>
          <p:nvPr>
            <p:ph type="body" idx="1"/>
          </p:nvPr>
        </p:nvSpPr>
        <p:spPr>
          <a:xfrm>
            <a:off x="405821" y="3956000"/>
            <a:ext cx="6017352" cy="5256584"/>
          </a:xfrm>
        </p:spPr>
        <p:txBody>
          <a:bodyPr/>
          <a:lstStyle/>
          <a:p>
            <a:pPr marL="0" indent="0">
              <a:spcBef>
                <a:spcPts val="0"/>
              </a:spcBef>
              <a:buNone/>
            </a:pPr>
            <a:endParaRPr lang="de-CH" sz="1200" b="0" kern="1200" dirty="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nb-NO"/>
              <a:t>C. Flury / Stv. Direktor BABS</a:t>
            </a:r>
            <a:endParaRPr lang="de-CH" dirty="0"/>
          </a:p>
        </p:txBody>
      </p:sp>
      <p:sp>
        <p:nvSpPr>
          <p:cNvPr id="5" name="Foliennummernplatzhalter 4"/>
          <p:cNvSpPr>
            <a:spLocks noGrp="1"/>
          </p:cNvSpPr>
          <p:nvPr>
            <p:ph type="sldNum" sz="quarter" idx="11"/>
          </p:nvPr>
        </p:nvSpPr>
        <p:spPr/>
        <p:txBody>
          <a:bodyPr/>
          <a:lstStyle/>
          <a:p>
            <a:pPr>
              <a:defRPr/>
            </a:pPr>
            <a:fld id="{4CB370A6-A45D-463B-9352-493B22269D71}" type="slidenum">
              <a:rPr lang="de-CH" smtClean="0"/>
              <a:pPr>
                <a:defRPr/>
              </a:pPr>
              <a:t>23</a:t>
            </a:fld>
            <a:endParaRPr lang="de-CH" dirty="0"/>
          </a:p>
        </p:txBody>
      </p:sp>
      <p:sp>
        <p:nvSpPr>
          <p:cNvPr id="6" name="Kopfzeilenplatzhalter 5"/>
          <p:cNvSpPr>
            <a:spLocks noGrp="1"/>
          </p:cNvSpPr>
          <p:nvPr>
            <p:ph type="hdr" sz="quarter" idx="12"/>
          </p:nvPr>
        </p:nvSpPr>
        <p:spPr/>
        <p:txBody>
          <a:bodyPr/>
          <a:lstStyle/>
          <a:p>
            <a:pPr>
              <a:defRPr/>
            </a:pPr>
            <a:r>
              <a:rPr lang="de-CH"/>
              <a:t>FT SZSV / 23.05.2017</a:t>
            </a:r>
            <a:endParaRPr lang="de-CH" dirty="0"/>
          </a:p>
        </p:txBody>
      </p:sp>
    </p:spTree>
    <p:extLst>
      <p:ext uri="{BB962C8B-B14F-4D97-AF65-F5344CB8AC3E}">
        <p14:creationId xmlns:p14="http://schemas.microsoft.com/office/powerpoint/2010/main" val="1704105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393591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sz="quarter" idx="10"/>
          </p:nvPr>
        </p:nvSpPr>
        <p:spPr/>
        <p:txBody>
          <a:bodyPr/>
          <a:lstStyle/>
          <a:p>
            <a:r>
              <a:rPr lang="de-DE" dirty="0"/>
              <a:t>Stand TT.MM.JJ</a:t>
            </a:r>
            <a:endParaRPr lang="fr-CH" dirty="0"/>
          </a:p>
        </p:txBody>
      </p:sp>
      <p:sp>
        <p:nvSpPr>
          <p:cNvPr id="5" name="Kopfzeilenplatzhalter 4"/>
          <p:cNvSpPr>
            <a:spLocks noGrp="1"/>
          </p:cNvSpPr>
          <p:nvPr>
            <p:ph type="hdr" sz="quarter" idx="11"/>
          </p:nvPr>
        </p:nvSpPr>
        <p:spPr/>
        <p:txBody>
          <a:bodyPr/>
          <a:lstStyle/>
          <a:p>
            <a:r>
              <a:rPr lang="fr-CH" dirty="0"/>
              <a:t>Bezeichnung des Anlasses mit Datum bzw Geschäft / Vorhaben</a:t>
            </a:r>
          </a:p>
        </p:txBody>
      </p:sp>
      <p:sp>
        <p:nvSpPr>
          <p:cNvPr id="6" name="Fußzeilenplatzhalter 5"/>
          <p:cNvSpPr>
            <a:spLocks noGrp="1"/>
          </p:cNvSpPr>
          <p:nvPr>
            <p:ph type="ftr" sz="quarter" idx="12"/>
          </p:nvPr>
        </p:nvSpPr>
        <p:spPr/>
        <p:txBody>
          <a:bodyPr/>
          <a:lstStyle/>
          <a:p>
            <a:r>
              <a:rPr lang="de-CH" dirty="0"/>
              <a:t>Referent oder Herausgeber</a:t>
            </a:r>
          </a:p>
        </p:txBody>
      </p:sp>
      <p:sp>
        <p:nvSpPr>
          <p:cNvPr id="7" name="Foliennummernplatzhalter 6"/>
          <p:cNvSpPr>
            <a:spLocks noGrp="1"/>
          </p:cNvSpPr>
          <p:nvPr>
            <p:ph type="sldNum" sz="quarter" idx="13"/>
          </p:nvPr>
        </p:nvSpPr>
        <p:spPr/>
        <p:txBody>
          <a:bodyPr/>
          <a:lstStyle/>
          <a:p>
            <a:fld id="{841CE242-4B34-4868-888D-2650E6BED3CD}" type="slidenum">
              <a:rPr lang="de-CH" smtClean="0"/>
              <a:pPr/>
              <a:t>2</a:t>
            </a:fld>
            <a:endParaRPr lang="de-CH" dirty="0"/>
          </a:p>
        </p:txBody>
      </p:sp>
    </p:spTree>
    <p:extLst>
      <p:ext uri="{BB962C8B-B14F-4D97-AF65-F5344CB8AC3E}">
        <p14:creationId xmlns:p14="http://schemas.microsoft.com/office/powerpoint/2010/main" val="1018554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2256802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4178631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97347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3794520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sz="quarter" idx="10"/>
          </p:nvPr>
        </p:nvSpPr>
        <p:spPr/>
        <p:txBody>
          <a:bodyPr/>
          <a:lstStyle/>
          <a:p>
            <a:r>
              <a:rPr lang="de-DE" dirty="0"/>
              <a:t>Stand TT.MM.JJ</a:t>
            </a:r>
            <a:endParaRPr lang="fr-CH" dirty="0"/>
          </a:p>
        </p:txBody>
      </p:sp>
      <p:sp>
        <p:nvSpPr>
          <p:cNvPr id="5" name="Kopfzeilenplatzhalter 4"/>
          <p:cNvSpPr>
            <a:spLocks noGrp="1"/>
          </p:cNvSpPr>
          <p:nvPr>
            <p:ph type="hdr" sz="quarter" idx="11"/>
          </p:nvPr>
        </p:nvSpPr>
        <p:spPr/>
        <p:txBody>
          <a:bodyPr/>
          <a:lstStyle/>
          <a:p>
            <a:r>
              <a:rPr lang="fr-CH" dirty="0"/>
              <a:t>Bezeichnung des Anlasses mit Datum bzw Geschäft / Vorhaben</a:t>
            </a:r>
          </a:p>
        </p:txBody>
      </p:sp>
      <p:sp>
        <p:nvSpPr>
          <p:cNvPr id="6" name="Fußzeilenplatzhalter 5"/>
          <p:cNvSpPr>
            <a:spLocks noGrp="1"/>
          </p:cNvSpPr>
          <p:nvPr>
            <p:ph type="ftr" sz="quarter" idx="12"/>
          </p:nvPr>
        </p:nvSpPr>
        <p:spPr/>
        <p:txBody>
          <a:bodyPr/>
          <a:lstStyle/>
          <a:p>
            <a:r>
              <a:rPr lang="de-CH" dirty="0"/>
              <a:t>Referent oder Herausgeber</a:t>
            </a:r>
          </a:p>
        </p:txBody>
      </p:sp>
      <p:sp>
        <p:nvSpPr>
          <p:cNvPr id="7" name="Foliennummernplatzhalter 6"/>
          <p:cNvSpPr>
            <a:spLocks noGrp="1"/>
          </p:cNvSpPr>
          <p:nvPr>
            <p:ph type="sldNum" sz="quarter" idx="13"/>
          </p:nvPr>
        </p:nvSpPr>
        <p:spPr/>
        <p:txBody>
          <a:bodyPr/>
          <a:lstStyle/>
          <a:p>
            <a:fld id="{841CE242-4B34-4868-888D-2650E6BED3CD}" type="slidenum">
              <a:rPr lang="de-CH" smtClean="0"/>
              <a:pPr/>
              <a:t>29</a:t>
            </a:fld>
            <a:endParaRPr lang="de-CH" dirty="0"/>
          </a:p>
        </p:txBody>
      </p:sp>
    </p:spTree>
    <p:extLst>
      <p:ext uri="{BB962C8B-B14F-4D97-AF65-F5344CB8AC3E}">
        <p14:creationId xmlns:p14="http://schemas.microsoft.com/office/powerpoint/2010/main" val="3048482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7988" y="642938"/>
            <a:ext cx="4286250" cy="3216275"/>
          </a:xfrm>
        </p:spPr>
      </p:sp>
      <p:sp>
        <p:nvSpPr>
          <p:cNvPr id="3" name="Notizenplatzhalter 2"/>
          <p:cNvSpPr>
            <a:spLocks noGrp="1"/>
          </p:cNvSpPr>
          <p:nvPr>
            <p:ph type="body" idx="1"/>
          </p:nvPr>
        </p:nvSpPr>
        <p:spPr>
          <a:xfrm>
            <a:off x="405821" y="4028008"/>
            <a:ext cx="6017352" cy="4649580"/>
          </a:xfrm>
        </p:spPr>
        <p:txBody>
          <a:bodyPr/>
          <a:lstStyle/>
          <a:p>
            <a:pPr marL="0" indent="0">
              <a:buNone/>
            </a:pPr>
            <a:endParaRPr lang="de-CH" sz="1200" b="0" kern="1200" dirty="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nb-NO"/>
              <a:t>C. Flury / Stv. Direktor BABS</a:t>
            </a:r>
            <a:endParaRPr lang="de-CH" dirty="0"/>
          </a:p>
        </p:txBody>
      </p:sp>
      <p:sp>
        <p:nvSpPr>
          <p:cNvPr id="5" name="Foliennummernplatzhalter 4"/>
          <p:cNvSpPr>
            <a:spLocks noGrp="1"/>
          </p:cNvSpPr>
          <p:nvPr>
            <p:ph type="sldNum" sz="quarter" idx="11"/>
          </p:nvPr>
        </p:nvSpPr>
        <p:spPr/>
        <p:txBody>
          <a:bodyPr/>
          <a:lstStyle/>
          <a:p>
            <a:pPr>
              <a:defRPr/>
            </a:pPr>
            <a:fld id="{4CB370A6-A45D-463B-9352-493B22269D71}" type="slidenum">
              <a:rPr lang="de-CH" smtClean="0"/>
              <a:pPr>
                <a:defRPr/>
              </a:pPr>
              <a:t>30</a:t>
            </a:fld>
            <a:endParaRPr lang="de-CH" dirty="0"/>
          </a:p>
        </p:txBody>
      </p:sp>
      <p:sp>
        <p:nvSpPr>
          <p:cNvPr id="6" name="Kopfzeilenplatzhalter 5"/>
          <p:cNvSpPr>
            <a:spLocks noGrp="1"/>
          </p:cNvSpPr>
          <p:nvPr>
            <p:ph type="hdr" sz="quarter" idx="12"/>
          </p:nvPr>
        </p:nvSpPr>
        <p:spPr/>
        <p:txBody>
          <a:bodyPr/>
          <a:lstStyle/>
          <a:p>
            <a:pPr>
              <a:defRPr/>
            </a:pPr>
            <a:r>
              <a:rPr lang="de-CH"/>
              <a:t>FT SZSV / 23.05.2017</a:t>
            </a:r>
            <a:endParaRPr lang="de-CH" dirty="0"/>
          </a:p>
        </p:txBody>
      </p:sp>
    </p:spTree>
    <p:extLst>
      <p:ext uri="{BB962C8B-B14F-4D97-AF65-F5344CB8AC3E}">
        <p14:creationId xmlns:p14="http://schemas.microsoft.com/office/powerpoint/2010/main" val="3937648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7988" y="642938"/>
            <a:ext cx="4286250" cy="3216275"/>
          </a:xfrm>
        </p:spPr>
      </p:sp>
      <p:sp>
        <p:nvSpPr>
          <p:cNvPr id="3" name="Notizenplatzhalter 2"/>
          <p:cNvSpPr>
            <a:spLocks noGrp="1"/>
          </p:cNvSpPr>
          <p:nvPr>
            <p:ph type="body" idx="1"/>
          </p:nvPr>
        </p:nvSpPr>
        <p:spPr>
          <a:xfrm>
            <a:off x="405821" y="4028008"/>
            <a:ext cx="6017352" cy="4649580"/>
          </a:xfrm>
        </p:spPr>
        <p:txBody>
          <a:bodyPr/>
          <a:lstStyle/>
          <a:p>
            <a:pPr marL="0" indent="0">
              <a:buNone/>
            </a:pPr>
            <a:endParaRPr lang="de-CH" sz="1200" b="0" kern="1200" dirty="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nb-NO"/>
              <a:t>C. Flury / Stv. Direktor BABS</a:t>
            </a:r>
            <a:endParaRPr lang="de-CH" dirty="0"/>
          </a:p>
        </p:txBody>
      </p:sp>
      <p:sp>
        <p:nvSpPr>
          <p:cNvPr id="5" name="Foliennummernplatzhalter 4"/>
          <p:cNvSpPr>
            <a:spLocks noGrp="1"/>
          </p:cNvSpPr>
          <p:nvPr>
            <p:ph type="sldNum" sz="quarter" idx="11"/>
          </p:nvPr>
        </p:nvSpPr>
        <p:spPr/>
        <p:txBody>
          <a:bodyPr/>
          <a:lstStyle/>
          <a:p>
            <a:pPr>
              <a:defRPr/>
            </a:pPr>
            <a:fld id="{4CB370A6-A45D-463B-9352-493B22269D71}" type="slidenum">
              <a:rPr lang="de-CH" smtClean="0"/>
              <a:pPr>
                <a:defRPr/>
              </a:pPr>
              <a:t>31</a:t>
            </a:fld>
            <a:endParaRPr lang="de-CH" dirty="0"/>
          </a:p>
        </p:txBody>
      </p:sp>
      <p:sp>
        <p:nvSpPr>
          <p:cNvPr id="6" name="Kopfzeilenplatzhalter 5"/>
          <p:cNvSpPr>
            <a:spLocks noGrp="1"/>
          </p:cNvSpPr>
          <p:nvPr>
            <p:ph type="hdr" sz="quarter" idx="12"/>
          </p:nvPr>
        </p:nvSpPr>
        <p:spPr/>
        <p:txBody>
          <a:bodyPr/>
          <a:lstStyle/>
          <a:p>
            <a:pPr>
              <a:defRPr/>
            </a:pPr>
            <a:r>
              <a:rPr lang="de-CH"/>
              <a:t>FT SZSV / 23.05.2017</a:t>
            </a:r>
            <a:endParaRPr lang="de-CH" dirty="0"/>
          </a:p>
        </p:txBody>
      </p:sp>
    </p:spTree>
    <p:extLst>
      <p:ext uri="{BB962C8B-B14F-4D97-AF65-F5344CB8AC3E}">
        <p14:creationId xmlns:p14="http://schemas.microsoft.com/office/powerpoint/2010/main" val="10003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1866232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sz="quarter" idx="10"/>
          </p:nvPr>
        </p:nvSpPr>
        <p:spPr/>
        <p:txBody>
          <a:bodyPr/>
          <a:lstStyle/>
          <a:p>
            <a:r>
              <a:rPr lang="de-DE" dirty="0"/>
              <a:t>Stand TT.MM.JJ</a:t>
            </a:r>
            <a:endParaRPr lang="fr-CH" dirty="0"/>
          </a:p>
        </p:txBody>
      </p:sp>
      <p:sp>
        <p:nvSpPr>
          <p:cNvPr id="5" name="Kopfzeilenplatzhalter 4"/>
          <p:cNvSpPr>
            <a:spLocks noGrp="1"/>
          </p:cNvSpPr>
          <p:nvPr>
            <p:ph type="hdr" sz="quarter" idx="11"/>
          </p:nvPr>
        </p:nvSpPr>
        <p:spPr/>
        <p:txBody>
          <a:bodyPr/>
          <a:lstStyle/>
          <a:p>
            <a:r>
              <a:rPr lang="fr-CH" dirty="0"/>
              <a:t>Bezeichnung des Anlasses mit Datum bzw Geschäft / Vorhaben</a:t>
            </a:r>
          </a:p>
        </p:txBody>
      </p:sp>
      <p:sp>
        <p:nvSpPr>
          <p:cNvPr id="6" name="Fußzeilenplatzhalter 5"/>
          <p:cNvSpPr>
            <a:spLocks noGrp="1"/>
          </p:cNvSpPr>
          <p:nvPr>
            <p:ph type="ftr" sz="quarter" idx="12"/>
          </p:nvPr>
        </p:nvSpPr>
        <p:spPr/>
        <p:txBody>
          <a:bodyPr/>
          <a:lstStyle/>
          <a:p>
            <a:r>
              <a:rPr lang="de-CH" dirty="0"/>
              <a:t>Referent oder Herausgeber</a:t>
            </a:r>
          </a:p>
        </p:txBody>
      </p:sp>
      <p:sp>
        <p:nvSpPr>
          <p:cNvPr id="7" name="Foliennummernplatzhalter 6"/>
          <p:cNvSpPr>
            <a:spLocks noGrp="1"/>
          </p:cNvSpPr>
          <p:nvPr>
            <p:ph type="sldNum" sz="quarter" idx="13"/>
          </p:nvPr>
        </p:nvSpPr>
        <p:spPr/>
        <p:txBody>
          <a:bodyPr/>
          <a:lstStyle/>
          <a:p>
            <a:fld id="{841CE242-4B34-4868-888D-2650E6BED3CD}" type="slidenum">
              <a:rPr lang="de-CH" smtClean="0"/>
              <a:pPr/>
              <a:t>33</a:t>
            </a:fld>
            <a:endParaRPr lang="de-CH" dirty="0"/>
          </a:p>
        </p:txBody>
      </p:sp>
    </p:spTree>
    <p:extLst>
      <p:ext uri="{BB962C8B-B14F-4D97-AF65-F5344CB8AC3E}">
        <p14:creationId xmlns:p14="http://schemas.microsoft.com/office/powerpoint/2010/main" val="2686411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3133276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sz="quarter" idx="10"/>
          </p:nvPr>
        </p:nvSpPr>
        <p:spPr/>
        <p:txBody>
          <a:bodyPr/>
          <a:lstStyle/>
          <a:p>
            <a:r>
              <a:rPr lang="de-DE" dirty="0"/>
              <a:t>Stand TT.MM.JJ</a:t>
            </a:r>
            <a:endParaRPr lang="fr-CH" dirty="0"/>
          </a:p>
        </p:txBody>
      </p:sp>
      <p:sp>
        <p:nvSpPr>
          <p:cNvPr id="5" name="Kopfzeilenplatzhalter 4"/>
          <p:cNvSpPr>
            <a:spLocks noGrp="1"/>
          </p:cNvSpPr>
          <p:nvPr>
            <p:ph type="hdr" sz="quarter" idx="11"/>
          </p:nvPr>
        </p:nvSpPr>
        <p:spPr/>
        <p:txBody>
          <a:bodyPr/>
          <a:lstStyle/>
          <a:p>
            <a:r>
              <a:rPr lang="fr-CH" dirty="0"/>
              <a:t>Bezeichnung des Anlasses mit Datum bzw Geschäft / Vorhaben</a:t>
            </a:r>
          </a:p>
        </p:txBody>
      </p:sp>
      <p:sp>
        <p:nvSpPr>
          <p:cNvPr id="6" name="Fußzeilenplatzhalter 5"/>
          <p:cNvSpPr>
            <a:spLocks noGrp="1"/>
          </p:cNvSpPr>
          <p:nvPr>
            <p:ph type="ftr" sz="quarter" idx="12"/>
          </p:nvPr>
        </p:nvSpPr>
        <p:spPr/>
        <p:txBody>
          <a:bodyPr/>
          <a:lstStyle/>
          <a:p>
            <a:r>
              <a:rPr lang="de-CH" dirty="0"/>
              <a:t>Referent oder Herausgeber</a:t>
            </a:r>
          </a:p>
        </p:txBody>
      </p:sp>
      <p:sp>
        <p:nvSpPr>
          <p:cNvPr id="7" name="Foliennummernplatzhalter 6"/>
          <p:cNvSpPr>
            <a:spLocks noGrp="1"/>
          </p:cNvSpPr>
          <p:nvPr>
            <p:ph type="sldNum" sz="quarter" idx="13"/>
          </p:nvPr>
        </p:nvSpPr>
        <p:spPr/>
        <p:txBody>
          <a:bodyPr/>
          <a:lstStyle/>
          <a:p>
            <a:fld id="{841CE242-4B34-4868-888D-2650E6BED3CD}" type="slidenum">
              <a:rPr lang="de-CH" smtClean="0"/>
              <a:pPr/>
              <a:t>3</a:t>
            </a:fld>
            <a:endParaRPr lang="de-CH" dirty="0"/>
          </a:p>
        </p:txBody>
      </p:sp>
    </p:spTree>
    <p:extLst>
      <p:ext uri="{BB962C8B-B14F-4D97-AF65-F5344CB8AC3E}">
        <p14:creationId xmlns:p14="http://schemas.microsoft.com/office/powerpoint/2010/main" val="3661456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2528576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522644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sz="quarter" idx="10"/>
          </p:nvPr>
        </p:nvSpPr>
        <p:spPr/>
        <p:txBody>
          <a:bodyPr/>
          <a:lstStyle/>
          <a:p>
            <a:r>
              <a:rPr lang="de-DE" dirty="0"/>
              <a:t>Stand TT.MM.JJ</a:t>
            </a:r>
            <a:endParaRPr lang="fr-CH" dirty="0"/>
          </a:p>
        </p:txBody>
      </p:sp>
      <p:sp>
        <p:nvSpPr>
          <p:cNvPr id="5" name="Kopfzeilenplatzhalter 4"/>
          <p:cNvSpPr>
            <a:spLocks noGrp="1"/>
          </p:cNvSpPr>
          <p:nvPr>
            <p:ph type="hdr" sz="quarter" idx="11"/>
          </p:nvPr>
        </p:nvSpPr>
        <p:spPr/>
        <p:txBody>
          <a:bodyPr/>
          <a:lstStyle/>
          <a:p>
            <a:r>
              <a:rPr lang="fr-CH" dirty="0"/>
              <a:t>Bezeichnung des Anlasses mit Datum bzw Geschäft / Vorhaben</a:t>
            </a:r>
          </a:p>
        </p:txBody>
      </p:sp>
      <p:sp>
        <p:nvSpPr>
          <p:cNvPr id="6" name="Fußzeilenplatzhalter 5"/>
          <p:cNvSpPr>
            <a:spLocks noGrp="1"/>
          </p:cNvSpPr>
          <p:nvPr>
            <p:ph type="ftr" sz="quarter" idx="12"/>
          </p:nvPr>
        </p:nvSpPr>
        <p:spPr/>
        <p:txBody>
          <a:bodyPr/>
          <a:lstStyle/>
          <a:p>
            <a:r>
              <a:rPr lang="de-CH" dirty="0"/>
              <a:t>Referent oder Herausgeber</a:t>
            </a:r>
          </a:p>
        </p:txBody>
      </p:sp>
      <p:sp>
        <p:nvSpPr>
          <p:cNvPr id="7" name="Foliennummernplatzhalter 6"/>
          <p:cNvSpPr>
            <a:spLocks noGrp="1"/>
          </p:cNvSpPr>
          <p:nvPr>
            <p:ph type="sldNum" sz="quarter" idx="13"/>
          </p:nvPr>
        </p:nvSpPr>
        <p:spPr/>
        <p:txBody>
          <a:bodyPr/>
          <a:lstStyle/>
          <a:p>
            <a:fld id="{841CE242-4B34-4868-888D-2650E6BED3CD}" type="slidenum">
              <a:rPr lang="de-CH" smtClean="0"/>
              <a:pPr/>
              <a:t>37</a:t>
            </a:fld>
            <a:endParaRPr lang="de-CH" dirty="0"/>
          </a:p>
        </p:txBody>
      </p:sp>
    </p:spTree>
    <p:extLst>
      <p:ext uri="{BB962C8B-B14F-4D97-AF65-F5344CB8AC3E}">
        <p14:creationId xmlns:p14="http://schemas.microsoft.com/office/powerpoint/2010/main" val="1085754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692372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1015760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146017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7988" y="642938"/>
            <a:ext cx="4286250" cy="3216275"/>
          </a:xfrm>
        </p:spPr>
      </p:sp>
      <p:sp>
        <p:nvSpPr>
          <p:cNvPr id="3" name="Notizenplatzhalter 2"/>
          <p:cNvSpPr>
            <a:spLocks noGrp="1"/>
          </p:cNvSpPr>
          <p:nvPr>
            <p:ph type="body" idx="1"/>
          </p:nvPr>
        </p:nvSpPr>
        <p:spPr>
          <a:xfrm>
            <a:off x="405821" y="4028008"/>
            <a:ext cx="6017352" cy="4649580"/>
          </a:xfrm>
        </p:spPr>
        <p:txBody>
          <a:bodyPr/>
          <a:lstStyle/>
          <a:p>
            <a:pPr marL="0" indent="0">
              <a:buNone/>
            </a:pPr>
            <a:endParaRPr lang="de-CH" sz="1200" b="0" kern="1200" dirty="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nb-NO"/>
              <a:t>C. Flury / Stv. Direktor BABS</a:t>
            </a:r>
            <a:endParaRPr lang="de-CH" dirty="0"/>
          </a:p>
        </p:txBody>
      </p:sp>
      <p:sp>
        <p:nvSpPr>
          <p:cNvPr id="5" name="Foliennummernplatzhalter 4"/>
          <p:cNvSpPr>
            <a:spLocks noGrp="1"/>
          </p:cNvSpPr>
          <p:nvPr>
            <p:ph type="sldNum" sz="quarter" idx="11"/>
          </p:nvPr>
        </p:nvSpPr>
        <p:spPr/>
        <p:txBody>
          <a:bodyPr/>
          <a:lstStyle/>
          <a:p>
            <a:pPr>
              <a:defRPr/>
            </a:pPr>
            <a:fld id="{4CB370A6-A45D-463B-9352-493B22269D71}" type="slidenum">
              <a:rPr lang="de-CH" smtClean="0"/>
              <a:pPr>
                <a:defRPr/>
              </a:pPr>
              <a:t>41</a:t>
            </a:fld>
            <a:endParaRPr lang="de-CH" dirty="0"/>
          </a:p>
        </p:txBody>
      </p:sp>
      <p:sp>
        <p:nvSpPr>
          <p:cNvPr id="6" name="Kopfzeilenplatzhalter 5"/>
          <p:cNvSpPr>
            <a:spLocks noGrp="1"/>
          </p:cNvSpPr>
          <p:nvPr>
            <p:ph type="hdr" sz="quarter" idx="12"/>
          </p:nvPr>
        </p:nvSpPr>
        <p:spPr/>
        <p:txBody>
          <a:bodyPr/>
          <a:lstStyle/>
          <a:p>
            <a:pPr>
              <a:defRPr/>
            </a:pPr>
            <a:r>
              <a:rPr lang="de-CH"/>
              <a:t>FT SZSV / 23.05.2017</a:t>
            </a:r>
            <a:endParaRPr lang="de-CH" dirty="0"/>
          </a:p>
        </p:txBody>
      </p:sp>
    </p:spTree>
    <p:extLst>
      <p:ext uri="{BB962C8B-B14F-4D97-AF65-F5344CB8AC3E}">
        <p14:creationId xmlns:p14="http://schemas.microsoft.com/office/powerpoint/2010/main" val="3236551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7988" y="642938"/>
            <a:ext cx="4286250" cy="3216275"/>
          </a:xfrm>
        </p:spPr>
      </p:sp>
      <p:sp>
        <p:nvSpPr>
          <p:cNvPr id="3" name="Notizenplatzhalter 2"/>
          <p:cNvSpPr>
            <a:spLocks noGrp="1"/>
          </p:cNvSpPr>
          <p:nvPr>
            <p:ph type="body" idx="1"/>
          </p:nvPr>
        </p:nvSpPr>
        <p:spPr>
          <a:xfrm>
            <a:off x="405821" y="4028008"/>
            <a:ext cx="6017352" cy="4649580"/>
          </a:xfrm>
        </p:spPr>
        <p:txBody>
          <a:bodyPr/>
          <a:lstStyle/>
          <a:p>
            <a:pPr marL="0" indent="0">
              <a:buNone/>
            </a:pPr>
            <a:endParaRPr lang="de-CH" sz="1200" b="0" kern="1200" dirty="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nb-NO"/>
              <a:t>C. Flury / Stv. Direktor BABS</a:t>
            </a:r>
            <a:endParaRPr lang="de-CH" dirty="0"/>
          </a:p>
        </p:txBody>
      </p:sp>
      <p:sp>
        <p:nvSpPr>
          <p:cNvPr id="5" name="Foliennummernplatzhalter 4"/>
          <p:cNvSpPr>
            <a:spLocks noGrp="1"/>
          </p:cNvSpPr>
          <p:nvPr>
            <p:ph type="sldNum" sz="quarter" idx="11"/>
          </p:nvPr>
        </p:nvSpPr>
        <p:spPr/>
        <p:txBody>
          <a:bodyPr/>
          <a:lstStyle/>
          <a:p>
            <a:pPr>
              <a:defRPr/>
            </a:pPr>
            <a:fld id="{4CB370A6-A45D-463B-9352-493B22269D71}" type="slidenum">
              <a:rPr lang="de-CH" smtClean="0"/>
              <a:pPr>
                <a:defRPr/>
              </a:pPr>
              <a:t>42</a:t>
            </a:fld>
            <a:endParaRPr lang="de-CH" dirty="0"/>
          </a:p>
        </p:txBody>
      </p:sp>
      <p:sp>
        <p:nvSpPr>
          <p:cNvPr id="6" name="Kopfzeilenplatzhalter 5"/>
          <p:cNvSpPr>
            <a:spLocks noGrp="1"/>
          </p:cNvSpPr>
          <p:nvPr>
            <p:ph type="hdr" sz="quarter" idx="12"/>
          </p:nvPr>
        </p:nvSpPr>
        <p:spPr/>
        <p:txBody>
          <a:bodyPr/>
          <a:lstStyle/>
          <a:p>
            <a:pPr>
              <a:defRPr/>
            </a:pPr>
            <a:r>
              <a:rPr lang="de-CH"/>
              <a:t>FT SZSV / 23.05.2017</a:t>
            </a:r>
            <a:endParaRPr lang="de-CH" dirty="0"/>
          </a:p>
        </p:txBody>
      </p:sp>
    </p:spTree>
    <p:extLst>
      <p:ext uri="{BB962C8B-B14F-4D97-AF65-F5344CB8AC3E}">
        <p14:creationId xmlns:p14="http://schemas.microsoft.com/office/powerpoint/2010/main" val="1622552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7988" y="642938"/>
            <a:ext cx="4286250" cy="3216275"/>
          </a:xfrm>
        </p:spPr>
      </p:sp>
      <p:sp>
        <p:nvSpPr>
          <p:cNvPr id="3" name="Notizenplatzhalter 2"/>
          <p:cNvSpPr>
            <a:spLocks noGrp="1"/>
          </p:cNvSpPr>
          <p:nvPr>
            <p:ph type="body" idx="1"/>
          </p:nvPr>
        </p:nvSpPr>
        <p:spPr>
          <a:xfrm>
            <a:off x="405821" y="4028008"/>
            <a:ext cx="6017352" cy="4649580"/>
          </a:xfrm>
        </p:spPr>
        <p:txBody>
          <a:bodyPr/>
          <a:lstStyle/>
          <a:p>
            <a:pPr marL="0" indent="0">
              <a:buNone/>
            </a:pPr>
            <a:endParaRPr lang="de-CH" sz="1200" b="0" kern="1200" dirty="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nb-NO"/>
              <a:t>C. Flury / Stv. Direktor BABS</a:t>
            </a:r>
            <a:endParaRPr lang="de-CH" dirty="0"/>
          </a:p>
        </p:txBody>
      </p:sp>
      <p:sp>
        <p:nvSpPr>
          <p:cNvPr id="5" name="Foliennummernplatzhalter 4"/>
          <p:cNvSpPr>
            <a:spLocks noGrp="1"/>
          </p:cNvSpPr>
          <p:nvPr>
            <p:ph type="sldNum" sz="quarter" idx="11"/>
          </p:nvPr>
        </p:nvSpPr>
        <p:spPr/>
        <p:txBody>
          <a:bodyPr/>
          <a:lstStyle/>
          <a:p>
            <a:pPr>
              <a:defRPr/>
            </a:pPr>
            <a:fld id="{4CB370A6-A45D-463B-9352-493B22269D71}" type="slidenum">
              <a:rPr lang="de-CH" smtClean="0"/>
              <a:pPr>
                <a:defRPr/>
              </a:pPr>
              <a:t>43</a:t>
            </a:fld>
            <a:endParaRPr lang="de-CH" dirty="0"/>
          </a:p>
        </p:txBody>
      </p:sp>
      <p:sp>
        <p:nvSpPr>
          <p:cNvPr id="6" name="Kopfzeilenplatzhalter 5"/>
          <p:cNvSpPr>
            <a:spLocks noGrp="1"/>
          </p:cNvSpPr>
          <p:nvPr>
            <p:ph type="hdr" sz="quarter" idx="12"/>
          </p:nvPr>
        </p:nvSpPr>
        <p:spPr/>
        <p:txBody>
          <a:bodyPr/>
          <a:lstStyle/>
          <a:p>
            <a:pPr>
              <a:defRPr/>
            </a:pPr>
            <a:r>
              <a:rPr lang="de-CH"/>
              <a:t>FT SZSV / 23.05.2017</a:t>
            </a:r>
            <a:endParaRPr lang="de-CH" dirty="0"/>
          </a:p>
        </p:txBody>
      </p:sp>
    </p:spTree>
    <p:extLst>
      <p:ext uri="{BB962C8B-B14F-4D97-AF65-F5344CB8AC3E}">
        <p14:creationId xmlns:p14="http://schemas.microsoft.com/office/powerpoint/2010/main" val="2708698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7988" y="642938"/>
            <a:ext cx="4286250" cy="3216275"/>
          </a:xfrm>
        </p:spPr>
      </p:sp>
      <p:sp>
        <p:nvSpPr>
          <p:cNvPr id="3" name="Notizenplatzhalter 2"/>
          <p:cNvSpPr>
            <a:spLocks noGrp="1"/>
          </p:cNvSpPr>
          <p:nvPr>
            <p:ph type="body" idx="1"/>
          </p:nvPr>
        </p:nvSpPr>
        <p:spPr>
          <a:xfrm>
            <a:off x="405821" y="4028008"/>
            <a:ext cx="6017352" cy="4649580"/>
          </a:xfrm>
        </p:spPr>
        <p:txBody>
          <a:bodyPr/>
          <a:lstStyle/>
          <a:p>
            <a:pPr marL="0" indent="0">
              <a:buNone/>
            </a:pPr>
            <a:endParaRPr lang="de-CH" sz="1200" b="0" kern="1200" dirty="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nb-NO"/>
              <a:t>C. Flury / Stv. Direktor BABS</a:t>
            </a:r>
            <a:endParaRPr lang="de-CH" dirty="0"/>
          </a:p>
        </p:txBody>
      </p:sp>
      <p:sp>
        <p:nvSpPr>
          <p:cNvPr id="5" name="Foliennummernplatzhalter 4"/>
          <p:cNvSpPr>
            <a:spLocks noGrp="1"/>
          </p:cNvSpPr>
          <p:nvPr>
            <p:ph type="sldNum" sz="quarter" idx="11"/>
          </p:nvPr>
        </p:nvSpPr>
        <p:spPr/>
        <p:txBody>
          <a:bodyPr/>
          <a:lstStyle/>
          <a:p>
            <a:pPr>
              <a:defRPr/>
            </a:pPr>
            <a:fld id="{4CB370A6-A45D-463B-9352-493B22269D71}" type="slidenum">
              <a:rPr lang="de-CH" smtClean="0"/>
              <a:pPr>
                <a:defRPr/>
              </a:pPr>
              <a:t>44</a:t>
            </a:fld>
            <a:endParaRPr lang="de-CH" dirty="0"/>
          </a:p>
        </p:txBody>
      </p:sp>
      <p:sp>
        <p:nvSpPr>
          <p:cNvPr id="6" name="Kopfzeilenplatzhalter 5"/>
          <p:cNvSpPr>
            <a:spLocks noGrp="1"/>
          </p:cNvSpPr>
          <p:nvPr>
            <p:ph type="hdr" sz="quarter" idx="12"/>
          </p:nvPr>
        </p:nvSpPr>
        <p:spPr/>
        <p:txBody>
          <a:bodyPr/>
          <a:lstStyle/>
          <a:p>
            <a:pPr>
              <a:defRPr/>
            </a:pPr>
            <a:r>
              <a:rPr lang="de-CH"/>
              <a:t>FT SZSV / 23.05.2017</a:t>
            </a:r>
            <a:endParaRPr lang="de-CH" dirty="0"/>
          </a:p>
        </p:txBody>
      </p:sp>
    </p:spTree>
    <p:extLst>
      <p:ext uri="{BB962C8B-B14F-4D97-AF65-F5344CB8AC3E}">
        <p14:creationId xmlns:p14="http://schemas.microsoft.com/office/powerpoint/2010/main" val="127209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sz="quarter" idx="10"/>
          </p:nvPr>
        </p:nvSpPr>
        <p:spPr/>
        <p:txBody>
          <a:bodyPr/>
          <a:lstStyle/>
          <a:p>
            <a:r>
              <a:rPr lang="de-DE"/>
              <a:t>Stand TT.MM.JJ</a:t>
            </a:r>
            <a:endParaRPr lang="fr-CH"/>
          </a:p>
        </p:txBody>
      </p:sp>
      <p:sp>
        <p:nvSpPr>
          <p:cNvPr id="5" name="Kopfzeilenplatzhalter 4"/>
          <p:cNvSpPr>
            <a:spLocks noGrp="1"/>
          </p:cNvSpPr>
          <p:nvPr>
            <p:ph type="hdr" sz="quarter" idx="11"/>
          </p:nvPr>
        </p:nvSpPr>
        <p:spPr/>
        <p:txBody>
          <a:bodyPr/>
          <a:lstStyle/>
          <a:p>
            <a:r>
              <a:rPr lang="fr-CH"/>
              <a:t>Bezeichnung des Anlasses mit Datum bzw Geschäft / Vorhaben</a:t>
            </a:r>
          </a:p>
        </p:txBody>
      </p:sp>
      <p:sp>
        <p:nvSpPr>
          <p:cNvPr id="6" name="Fußzeilenplatzhalter 5"/>
          <p:cNvSpPr>
            <a:spLocks noGrp="1"/>
          </p:cNvSpPr>
          <p:nvPr>
            <p:ph type="ftr" sz="quarter" idx="12"/>
          </p:nvPr>
        </p:nvSpPr>
        <p:spPr/>
        <p:txBody>
          <a:bodyPr/>
          <a:lstStyle/>
          <a:p>
            <a:r>
              <a:rPr lang="de-CH"/>
              <a:t>Referent oder Herausgeber</a:t>
            </a:r>
          </a:p>
        </p:txBody>
      </p:sp>
      <p:sp>
        <p:nvSpPr>
          <p:cNvPr id="7" name="Foliennummernplatzhalter 6"/>
          <p:cNvSpPr>
            <a:spLocks noGrp="1"/>
          </p:cNvSpPr>
          <p:nvPr>
            <p:ph type="sldNum" sz="quarter" idx="13"/>
          </p:nvPr>
        </p:nvSpPr>
        <p:spPr/>
        <p:txBody>
          <a:bodyPr/>
          <a:lstStyle/>
          <a:p>
            <a:fld id="{841CE242-4B34-4868-888D-2650E6BED3CD}" type="slidenum">
              <a:rPr lang="de-CH" smtClean="0"/>
              <a:pPr/>
              <a:t>4</a:t>
            </a:fld>
            <a:endParaRPr lang="de-CH"/>
          </a:p>
        </p:txBody>
      </p:sp>
    </p:spTree>
    <p:extLst>
      <p:ext uri="{BB962C8B-B14F-4D97-AF65-F5344CB8AC3E}">
        <p14:creationId xmlns:p14="http://schemas.microsoft.com/office/powerpoint/2010/main" val="15563150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sz="quarter" idx="10"/>
          </p:nvPr>
        </p:nvSpPr>
        <p:spPr/>
        <p:txBody>
          <a:bodyPr/>
          <a:lstStyle/>
          <a:p>
            <a:r>
              <a:rPr lang="de-DE" dirty="0"/>
              <a:t>Stand TT.MM.JJ</a:t>
            </a:r>
            <a:endParaRPr lang="fr-CH" dirty="0"/>
          </a:p>
        </p:txBody>
      </p:sp>
      <p:sp>
        <p:nvSpPr>
          <p:cNvPr id="5" name="Kopfzeilenplatzhalter 4"/>
          <p:cNvSpPr>
            <a:spLocks noGrp="1"/>
          </p:cNvSpPr>
          <p:nvPr>
            <p:ph type="hdr" sz="quarter" idx="11"/>
          </p:nvPr>
        </p:nvSpPr>
        <p:spPr/>
        <p:txBody>
          <a:bodyPr/>
          <a:lstStyle/>
          <a:p>
            <a:r>
              <a:rPr lang="fr-CH" dirty="0"/>
              <a:t>Bezeichnung des Anlasses mit Datum bzw Geschäft / Vorhaben</a:t>
            </a:r>
          </a:p>
        </p:txBody>
      </p:sp>
      <p:sp>
        <p:nvSpPr>
          <p:cNvPr id="6" name="Fußzeilenplatzhalter 5"/>
          <p:cNvSpPr>
            <a:spLocks noGrp="1"/>
          </p:cNvSpPr>
          <p:nvPr>
            <p:ph type="ftr" sz="quarter" idx="12"/>
          </p:nvPr>
        </p:nvSpPr>
        <p:spPr/>
        <p:txBody>
          <a:bodyPr/>
          <a:lstStyle/>
          <a:p>
            <a:r>
              <a:rPr lang="de-CH" dirty="0"/>
              <a:t>Referent oder Herausgeber</a:t>
            </a:r>
          </a:p>
        </p:txBody>
      </p:sp>
      <p:sp>
        <p:nvSpPr>
          <p:cNvPr id="7" name="Foliennummernplatzhalter 6"/>
          <p:cNvSpPr>
            <a:spLocks noGrp="1"/>
          </p:cNvSpPr>
          <p:nvPr>
            <p:ph type="sldNum" sz="quarter" idx="13"/>
          </p:nvPr>
        </p:nvSpPr>
        <p:spPr/>
        <p:txBody>
          <a:bodyPr/>
          <a:lstStyle/>
          <a:p>
            <a:fld id="{841CE242-4B34-4868-888D-2650E6BED3CD}" type="slidenum">
              <a:rPr lang="de-CH" smtClean="0"/>
              <a:pPr/>
              <a:t>45</a:t>
            </a:fld>
            <a:endParaRPr lang="de-CH" dirty="0"/>
          </a:p>
        </p:txBody>
      </p:sp>
    </p:spTree>
    <p:extLst>
      <p:ext uri="{BB962C8B-B14F-4D97-AF65-F5344CB8AC3E}">
        <p14:creationId xmlns:p14="http://schemas.microsoft.com/office/powerpoint/2010/main" val="4112536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7988" y="642938"/>
            <a:ext cx="4286250" cy="3216275"/>
          </a:xfrm>
        </p:spPr>
      </p:sp>
      <p:sp>
        <p:nvSpPr>
          <p:cNvPr id="3" name="Notizenplatzhalter 2"/>
          <p:cNvSpPr>
            <a:spLocks noGrp="1"/>
          </p:cNvSpPr>
          <p:nvPr>
            <p:ph type="body" idx="1"/>
          </p:nvPr>
        </p:nvSpPr>
        <p:spPr>
          <a:xfrm>
            <a:off x="405821" y="4028008"/>
            <a:ext cx="6017352" cy="4649580"/>
          </a:xfrm>
        </p:spPr>
        <p:txBody>
          <a:bodyPr/>
          <a:lstStyle/>
          <a:p>
            <a:pPr marL="0" indent="0">
              <a:buNone/>
            </a:pPr>
            <a:endParaRPr lang="de-CH" sz="1200" b="0" kern="1200" dirty="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nb-NO"/>
              <a:t>C. Flury / Stv. Direktor BABS</a:t>
            </a:r>
            <a:endParaRPr lang="de-CH" dirty="0"/>
          </a:p>
        </p:txBody>
      </p:sp>
      <p:sp>
        <p:nvSpPr>
          <p:cNvPr id="5" name="Foliennummernplatzhalter 4"/>
          <p:cNvSpPr>
            <a:spLocks noGrp="1"/>
          </p:cNvSpPr>
          <p:nvPr>
            <p:ph type="sldNum" sz="quarter" idx="11"/>
          </p:nvPr>
        </p:nvSpPr>
        <p:spPr/>
        <p:txBody>
          <a:bodyPr/>
          <a:lstStyle/>
          <a:p>
            <a:pPr>
              <a:defRPr/>
            </a:pPr>
            <a:fld id="{4CB370A6-A45D-463B-9352-493B22269D71}" type="slidenum">
              <a:rPr lang="de-CH" smtClean="0"/>
              <a:pPr>
                <a:defRPr/>
              </a:pPr>
              <a:t>46</a:t>
            </a:fld>
            <a:endParaRPr lang="de-CH" dirty="0"/>
          </a:p>
        </p:txBody>
      </p:sp>
      <p:sp>
        <p:nvSpPr>
          <p:cNvPr id="6" name="Kopfzeilenplatzhalter 5"/>
          <p:cNvSpPr>
            <a:spLocks noGrp="1"/>
          </p:cNvSpPr>
          <p:nvPr>
            <p:ph type="hdr" sz="quarter" idx="12"/>
          </p:nvPr>
        </p:nvSpPr>
        <p:spPr/>
        <p:txBody>
          <a:bodyPr/>
          <a:lstStyle/>
          <a:p>
            <a:pPr>
              <a:defRPr/>
            </a:pPr>
            <a:r>
              <a:rPr lang="de-CH"/>
              <a:t>FT SZSV / 23.05.2017</a:t>
            </a:r>
            <a:endParaRPr lang="de-CH" dirty="0"/>
          </a:p>
        </p:txBody>
      </p:sp>
    </p:spTree>
    <p:extLst>
      <p:ext uri="{BB962C8B-B14F-4D97-AF65-F5344CB8AC3E}">
        <p14:creationId xmlns:p14="http://schemas.microsoft.com/office/powerpoint/2010/main" val="2687414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7988" y="642938"/>
            <a:ext cx="4286250" cy="3216275"/>
          </a:xfrm>
        </p:spPr>
      </p:sp>
      <p:sp>
        <p:nvSpPr>
          <p:cNvPr id="3" name="Notizenplatzhalter 2"/>
          <p:cNvSpPr>
            <a:spLocks noGrp="1"/>
          </p:cNvSpPr>
          <p:nvPr>
            <p:ph type="body" idx="1"/>
          </p:nvPr>
        </p:nvSpPr>
        <p:spPr>
          <a:xfrm>
            <a:off x="405821" y="4028008"/>
            <a:ext cx="6017352" cy="4649580"/>
          </a:xfrm>
        </p:spPr>
        <p:txBody>
          <a:bodyPr/>
          <a:lstStyle/>
          <a:p>
            <a:pPr marL="0" indent="0">
              <a:buNone/>
            </a:pPr>
            <a:endParaRPr lang="de-CH" sz="1200" b="0" kern="1200" dirty="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nb-NO"/>
              <a:t>C. Flury / Stv. Direktor BABS</a:t>
            </a:r>
            <a:endParaRPr lang="de-CH" dirty="0"/>
          </a:p>
        </p:txBody>
      </p:sp>
      <p:sp>
        <p:nvSpPr>
          <p:cNvPr id="5" name="Foliennummernplatzhalter 4"/>
          <p:cNvSpPr>
            <a:spLocks noGrp="1"/>
          </p:cNvSpPr>
          <p:nvPr>
            <p:ph type="sldNum" sz="quarter" idx="11"/>
          </p:nvPr>
        </p:nvSpPr>
        <p:spPr/>
        <p:txBody>
          <a:bodyPr/>
          <a:lstStyle/>
          <a:p>
            <a:pPr>
              <a:defRPr/>
            </a:pPr>
            <a:fld id="{4CB370A6-A45D-463B-9352-493B22269D71}" type="slidenum">
              <a:rPr lang="de-CH" smtClean="0"/>
              <a:pPr>
                <a:defRPr/>
              </a:pPr>
              <a:t>47</a:t>
            </a:fld>
            <a:endParaRPr lang="de-CH" dirty="0"/>
          </a:p>
        </p:txBody>
      </p:sp>
      <p:sp>
        <p:nvSpPr>
          <p:cNvPr id="6" name="Kopfzeilenplatzhalter 5"/>
          <p:cNvSpPr>
            <a:spLocks noGrp="1"/>
          </p:cNvSpPr>
          <p:nvPr>
            <p:ph type="hdr" sz="quarter" idx="12"/>
          </p:nvPr>
        </p:nvSpPr>
        <p:spPr/>
        <p:txBody>
          <a:bodyPr/>
          <a:lstStyle/>
          <a:p>
            <a:pPr>
              <a:defRPr/>
            </a:pPr>
            <a:r>
              <a:rPr lang="de-CH"/>
              <a:t>FT SZSV / 23.05.2017</a:t>
            </a:r>
            <a:endParaRPr lang="de-CH" dirty="0"/>
          </a:p>
        </p:txBody>
      </p:sp>
    </p:spTree>
    <p:extLst>
      <p:ext uri="{BB962C8B-B14F-4D97-AF65-F5344CB8AC3E}">
        <p14:creationId xmlns:p14="http://schemas.microsoft.com/office/powerpoint/2010/main" val="1263146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7988" y="642938"/>
            <a:ext cx="4286250" cy="3216275"/>
          </a:xfrm>
        </p:spPr>
      </p:sp>
      <p:sp>
        <p:nvSpPr>
          <p:cNvPr id="3" name="Notizenplatzhalter 2"/>
          <p:cNvSpPr>
            <a:spLocks noGrp="1"/>
          </p:cNvSpPr>
          <p:nvPr>
            <p:ph type="body" idx="1"/>
          </p:nvPr>
        </p:nvSpPr>
        <p:spPr>
          <a:xfrm>
            <a:off x="405821" y="4028008"/>
            <a:ext cx="6017352" cy="4649580"/>
          </a:xfrm>
        </p:spPr>
        <p:txBody>
          <a:bodyPr/>
          <a:lstStyle/>
          <a:p>
            <a:pPr marL="0" indent="0">
              <a:buNone/>
            </a:pPr>
            <a:endParaRPr lang="de-CH" sz="1200" b="0" kern="1200" dirty="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nb-NO"/>
              <a:t>C. Flury / Stv. Direktor BABS</a:t>
            </a:r>
            <a:endParaRPr lang="de-CH" dirty="0"/>
          </a:p>
        </p:txBody>
      </p:sp>
      <p:sp>
        <p:nvSpPr>
          <p:cNvPr id="5" name="Foliennummernplatzhalter 4"/>
          <p:cNvSpPr>
            <a:spLocks noGrp="1"/>
          </p:cNvSpPr>
          <p:nvPr>
            <p:ph type="sldNum" sz="quarter" idx="11"/>
          </p:nvPr>
        </p:nvSpPr>
        <p:spPr/>
        <p:txBody>
          <a:bodyPr/>
          <a:lstStyle/>
          <a:p>
            <a:pPr>
              <a:defRPr/>
            </a:pPr>
            <a:fld id="{4CB370A6-A45D-463B-9352-493B22269D71}" type="slidenum">
              <a:rPr lang="de-CH" smtClean="0"/>
              <a:pPr>
                <a:defRPr/>
              </a:pPr>
              <a:t>48</a:t>
            </a:fld>
            <a:endParaRPr lang="de-CH" dirty="0"/>
          </a:p>
        </p:txBody>
      </p:sp>
      <p:sp>
        <p:nvSpPr>
          <p:cNvPr id="6" name="Kopfzeilenplatzhalter 5"/>
          <p:cNvSpPr>
            <a:spLocks noGrp="1"/>
          </p:cNvSpPr>
          <p:nvPr>
            <p:ph type="hdr" sz="quarter" idx="12"/>
          </p:nvPr>
        </p:nvSpPr>
        <p:spPr/>
        <p:txBody>
          <a:bodyPr/>
          <a:lstStyle/>
          <a:p>
            <a:pPr>
              <a:defRPr/>
            </a:pPr>
            <a:r>
              <a:rPr lang="de-CH"/>
              <a:t>FT SZSV / 23.05.2017</a:t>
            </a:r>
            <a:endParaRPr lang="de-CH" dirty="0"/>
          </a:p>
        </p:txBody>
      </p:sp>
    </p:spTree>
    <p:extLst>
      <p:ext uri="{BB962C8B-B14F-4D97-AF65-F5344CB8AC3E}">
        <p14:creationId xmlns:p14="http://schemas.microsoft.com/office/powerpoint/2010/main" val="73792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sz="quarter" idx="10"/>
          </p:nvPr>
        </p:nvSpPr>
        <p:spPr/>
        <p:txBody>
          <a:bodyPr/>
          <a:lstStyle/>
          <a:p>
            <a:r>
              <a:rPr lang="de-DE" dirty="0"/>
              <a:t>Stand TT.MM.JJ</a:t>
            </a:r>
            <a:endParaRPr lang="fr-CH" dirty="0"/>
          </a:p>
        </p:txBody>
      </p:sp>
      <p:sp>
        <p:nvSpPr>
          <p:cNvPr id="5" name="Kopfzeilenplatzhalter 4"/>
          <p:cNvSpPr>
            <a:spLocks noGrp="1"/>
          </p:cNvSpPr>
          <p:nvPr>
            <p:ph type="hdr" sz="quarter" idx="11"/>
          </p:nvPr>
        </p:nvSpPr>
        <p:spPr/>
        <p:txBody>
          <a:bodyPr/>
          <a:lstStyle/>
          <a:p>
            <a:r>
              <a:rPr lang="fr-CH" dirty="0"/>
              <a:t>Bezeichnung des Anlasses mit Datum bzw Geschäft / Vorhaben</a:t>
            </a:r>
          </a:p>
        </p:txBody>
      </p:sp>
      <p:sp>
        <p:nvSpPr>
          <p:cNvPr id="6" name="Fußzeilenplatzhalter 5"/>
          <p:cNvSpPr>
            <a:spLocks noGrp="1"/>
          </p:cNvSpPr>
          <p:nvPr>
            <p:ph type="ftr" sz="quarter" idx="12"/>
          </p:nvPr>
        </p:nvSpPr>
        <p:spPr/>
        <p:txBody>
          <a:bodyPr/>
          <a:lstStyle/>
          <a:p>
            <a:r>
              <a:rPr lang="de-CH" dirty="0"/>
              <a:t>Referent oder Herausgeber</a:t>
            </a:r>
          </a:p>
        </p:txBody>
      </p:sp>
      <p:sp>
        <p:nvSpPr>
          <p:cNvPr id="7" name="Foliennummernplatzhalter 6"/>
          <p:cNvSpPr>
            <a:spLocks noGrp="1"/>
          </p:cNvSpPr>
          <p:nvPr>
            <p:ph type="sldNum" sz="quarter" idx="13"/>
          </p:nvPr>
        </p:nvSpPr>
        <p:spPr/>
        <p:txBody>
          <a:bodyPr/>
          <a:lstStyle/>
          <a:p>
            <a:fld id="{841CE242-4B34-4868-888D-2650E6BED3CD}" type="slidenum">
              <a:rPr lang="de-CH" smtClean="0"/>
              <a:pPr/>
              <a:t>10</a:t>
            </a:fld>
            <a:endParaRPr lang="de-CH" dirty="0"/>
          </a:p>
        </p:txBody>
      </p:sp>
    </p:spTree>
    <p:extLst>
      <p:ext uri="{BB962C8B-B14F-4D97-AF65-F5344CB8AC3E}">
        <p14:creationId xmlns:p14="http://schemas.microsoft.com/office/powerpoint/2010/main" val="221021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398525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932900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242166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0213" y="1081088"/>
            <a:ext cx="2406650" cy="1804987"/>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endParaRPr lang="fr-CH" dirty="0"/>
          </a:p>
        </p:txBody>
      </p:sp>
      <p:sp>
        <p:nvSpPr>
          <p:cNvPr id="5" name="Fußzeilenplatzhalter 4"/>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3741088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3584" name="Text Box 32"/>
          <p:cNvSpPr txBox="1">
            <a:spLocks noChangeArrowheads="1"/>
          </p:cNvSpPr>
          <p:nvPr/>
        </p:nvSpPr>
        <p:spPr bwMode="auto">
          <a:xfrm>
            <a:off x="4560888" y="354013"/>
            <a:ext cx="2333972" cy="138499"/>
          </a:xfrm>
          <a:prstGeom prst="rect">
            <a:avLst/>
          </a:prstGeom>
          <a:noFill/>
          <a:ln w="9525">
            <a:noFill/>
            <a:miter lim="800000"/>
            <a:headEnd/>
            <a:tailEnd/>
          </a:ln>
          <a:effectLst/>
        </p:spPr>
        <p:txBody>
          <a:bodyPr wrap="none" lIns="0" tIns="0" rIns="0" bIns="0">
            <a:spAutoFit/>
          </a:bodyPr>
          <a:lstStyle/>
          <a:p>
            <a:pPr algn="l">
              <a:spcBef>
                <a:spcPct val="100000"/>
              </a:spcBef>
            </a:pPr>
            <a:r>
              <a:rPr lang="de-CH" sz="900" b="1" dirty="0"/>
              <a:t>Bundesamt für Bevölkerungsschutz BABS</a:t>
            </a:r>
          </a:p>
        </p:txBody>
      </p:sp>
      <p:pic>
        <p:nvPicPr>
          <p:cNvPr id="23589" name="Picture 37" descr="Logo_CMYK_pos"/>
          <p:cNvPicPr>
            <a:picLocks noChangeAspect="1" noChangeArrowheads="1"/>
          </p:cNvPicPr>
          <p:nvPr/>
        </p:nvPicPr>
        <p:blipFill>
          <a:blip r:embed="rId2" cstate="print"/>
          <a:srcRect/>
          <a:stretch>
            <a:fillRect/>
          </a:stretch>
        </p:blipFill>
        <p:spPr bwMode="auto">
          <a:xfrm>
            <a:off x="898525" y="387350"/>
            <a:ext cx="1997075" cy="50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Fußzeilenplatzhalter 3"/>
          <p:cNvSpPr>
            <a:spLocks noGrp="1"/>
          </p:cNvSpPr>
          <p:nvPr>
            <p:ph type="ftr" sz="quarter" idx="10"/>
          </p:nvPr>
        </p:nvSpPr>
        <p:spPr/>
        <p:txBody>
          <a:bodyPr/>
          <a:lstStyle>
            <a:lvl1pPr>
              <a:defRPr/>
            </a:lvl1pPr>
          </a:lstStyle>
          <a:p>
            <a:r>
              <a:rPr lang="de-CH"/>
              <a:t>Christoph Flury / Vizedirektor BABS</a:t>
            </a:r>
            <a:endParaRPr lang="de-DE"/>
          </a:p>
        </p:txBody>
      </p:sp>
      <p:sp>
        <p:nvSpPr>
          <p:cNvPr id="5" name="Datumsplatzhalter 4"/>
          <p:cNvSpPr>
            <a:spLocks noGrp="1"/>
          </p:cNvSpPr>
          <p:nvPr>
            <p:ph type="dt" sz="half" idx="11"/>
          </p:nvPr>
        </p:nvSpPr>
        <p:spPr/>
        <p:txBody>
          <a:bodyPr/>
          <a:lstStyle>
            <a:lvl1pPr>
              <a:defRPr/>
            </a:lvl1pPr>
          </a:lstStyle>
          <a:p>
            <a:r>
              <a:rPr lang="de-DE"/>
              <a:t>AZSV / 9.12.2019</a:t>
            </a:r>
            <a:endParaRPr lang="de-DE" sz="6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88163" y="279400"/>
            <a:ext cx="1873250" cy="588645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1268413" y="279400"/>
            <a:ext cx="5467350" cy="588645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Fußzeilenplatzhalter 3"/>
          <p:cNvSpPr>
            <a:spLocks noGrp="1"/>
          </p:cNvSpPr>
          <p:nvPr>
            <p:ph type="ftr" sz="quarter" idx="10"/>
          </p:nvPr>
        </p:nvSpPr>
        <p:spPr/>
        <p:txBody>
          <a:bodyPr/>
          <a:lstStyle>
            <a:lvl1pPr>
              <a:defRPr/>
            </a:lvl1pPr>
          </a:lstStyle>
          <a:p>
            <a:r>
              <a:rPr lang="de-CH"/>
              <a:t>Christoph Flury / Vizedirektor BABS</a:t>
            </a:r>
            <a:endParaRPr lang="de-DE"/>
          </a:p>
        </p:txBody>
      </p:sp>
      <p:sp>
        <p:nvSpPr>
          <p:cNvPr id="5" name="Datumsplatzhalter 4"/>
          <p:cNvSpPr>
            <a:spLocks noGrp="1"/>
          </p:cNvSpPr>
          <p:nvPr>
            <p:ph type="dt" sz="half" idx="11"/>
          </p:nvPr>
        </p:nvSpPr>
        <p:spPr/>
        <p:txBody>
          <a:bodyPr/>
          <a:lstStyle>
            <a:lvl1pPr>
              <a:defRPr/>
            </a:lvl1pPr>
          </a:lstStyle>
          <a:p>
            <a:r>
              <a:rPr lang="de-DE"/>
              <a:t>AZSV / 9.12.2019</a:t>
            </a:r>
            <a:endParaRPr lang="de-DE" sz="6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Fußzeilenplatzhalter 3"/>
          <p:cNvSpPr>
            <a:spLocks noGrp="1"/>
          </p:cNvSpPr>
          <p:nvPr>
            <p:ph type="ftr" sz="quarter" idx="10"/>
          </p:nvPr>
        </p:nvSpPr>
        <p:spPr/>
        <p:txBody>
          <a:bodyPr/>
          <a:lstStyle>
            <a:lvl1pPr>
              <a:defRPr/>
            </a:lvl1pPr>
          </a:lstStyle>
          <a:p>
            <a:r>
              <a:rPr lang="de-CH"/>
              <a:t>Christoph Flury / Vizedirektor BABS</a:t>
            </a:r>
            <a:endParaRPr lang="de-DE"/>
          </a:p>
        </p:txBody>
      </p:sp>
      <p:sp>
        <p:nvSpPr>
          <p:cNvPr id="5" name="Datumsplatzhalter 4"/>
          <p:cNvSpPr>
            <a:spLocks noGrp="1"/>
          </p:cNvSpPr>
          <p:nvPr>
            <p:ph type="dt" sz="half" idx="11"/>
          </p:nvPr>
        </p:nvSpPr>
        <p:spPr/>
        <p:txBody>
          <a:bodyPr/>
          <a:lstStyle>
            <a:lvl1pPr>
              <a:defRPr/>
            </a:lvl1pPr>
          </a:lstStyle>
          <a:p>
            <a:r>
              <a:rPr lang="de-DE"/>
              <a:t>AZSV / 9.12.2019</a:t>
            </a:r>
            <a:endParaRPr lang="de-DE" sz="6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de-CH"/>
              <a:t>Christoph Flury / Vizedirektor BABS</a:t>
            </a:r>
            <a:endParaRPr lang="de-DE"/>
          </a:p>
        </p:txBody>
      </p:sp>
      <p:sp>
        <p:nvSpPr>
          <p:cNvPr id="5" name="Datumsplatzhalter 4"/>
          <p:cNvSpPr>
            <a:spLocks noGrp="1"/>
          </p:cNvSpPr>
          <p:nvPr>
            <p:ph type="dt" sz="half" idx="11"/>
          </p:nvPr>
        </p:nvSpPr>
        <p:spPr/>
        <p:txBody>
          <a:bodyPr/>
          <a:lstStyle>
            <a:lvl1pPr>
              <a:defRPr/>
            </a:lvl1pPr>
          </a:lstStyle>
          <a:p>
            <a:r>
              <a:rPr lang="de-DE"/>
              <a:t>AZSV / 9.12.2019</a:t>
            </a:r>
            <a:endParaRPr lang="de-DE" sz="6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285875" y="1449388"/>
            <a:ext cx="3660775"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099050" y="1449388"/>
            <a:ext cx="3662363"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Fußzeilenplatzhalter 4"/>
          <p:cNvSpPr>
            <a:spLocks noGrp="1"/>
          </p:cNvSpPr>
          <p:nvPr>
            <p:ph type="ftr" sz="quarter" idx="10"/>
          </p:nvPr>
        </p:nvSpPr>
        <p:spPr/>
        <p:txBody>
          <a:bodyPr/>
          <a:lstStyle>
            <a:lvl1pPr>
              <a:defRPr/>
            </a:lvl1pPr>
          </a:lstStyle>
          <a:p>
            <a:r>
              <a:rPr lang="de-CH"/>
              <a:t>Christoph Flury / Vizedirektor BABS</a:t>
            </a:r>
            <a:endParaRPr lang="de-DE"/>
          </a:p>
        </p:txBody>
      </p:sp>
      <p:sp>
        <p:nvSpPr>
          <p:cNvPr id="6" name="Datumsplatzhalter 5"/>
          <p:cNvSpPr>
            <a:spLocks noGrp="1"/>
          </p:cNvSpPr>
          <p:nvPr>
            <p:ph type="dt" sz="half" idx="11"/>
          </p:nvPr>
        </p:nvSpPr>
        <p:spPr/>
        <p:txBody>
          <a:bodyPr/>
          <a:lstStyle>
            <a:lvl1pPr>
              <a:defRPr/>
            </a:lvl1pPr>
          </a:lstStyle>
          <a:p>
            <a:r>
              <a:rPr lang="de-DE"/>
              <a:t>AZSV / 9.12.2019</a:t>
            </a:r>
            <a:endParaRPr lang="de-DE" sz="6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Fußzeilenplatzhalter 6"/>
          <p:cNvSpPr>
            <a:spLocks noGrp="1"/>
          </p:cNvSpPr>
          <p:nvPr>
            <p:ph type="ftr" sz="quarter" idx="10"/>
          </p:nvPr>
        </p:nvSpPr>
        <p:spPr/>
        <p:txBody>
          <a:bodyPr/>
          <a:lstStyle>
            <a:lvl1pPr>
              <a:defRPr/>
            </a:lvl1pPr>
          </a:lstStyle>
          <a:p>
            <a:r>
              <a:rPr lang="de-CH"/>
              <a:t>Christoph Flury / Vizedirektor BABS</a:t>
            </a:r>
            <a:endParaRPr lang="de-DE"/>
          </a:p>
        </p:txBody>
      </p:sp>
      <p:sp>
        <p:nvSpPr>
          <p:cNvPr id="8" name="Datumsplatzhalter 7"/>
          <p:cNvSpPr>
            <a:spLocks noGrp="1"/>
          </p:cNvSpPr>
          <p:nvPr>
            <p:ph type="dt" sz="half" idx="11"/>
          </p:nvPr>
        </p:nvSpPr>
        <p:spPr/>
        <p:txBody>
          <a:bodyPr/>
          <a:lstStyle>
            <a:lvl1pPr>
              <a:defRPr/>
            </a:lvl1pPr>
          </a:lstStyle>
          <a:p>
            <a:r>
              <a:rPr lang="de-DE"/>
              <a:t>AZSV / 9.12.2019</a:t>
            </a:r>
            <a:endParaRPr lang="de-DE" sz="6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Fußzeilenplatzhalter 2"/>
          <p:cNvSpPr>
            <a:spLocks noGrp="1"/>
          </p:cNvSpPr>
          <p:nvPr>
            <p:ph type="ftr" sz="quarter" idx="10"/>
          </p:nvPr>
        </p:nvSpPr>
        <p:spPr/>
        <p:txBody>
          <a:bodyPr/>
          <a:lstStyle>
            <a:lvl1pPr>
              <a:defRPr/>
            </a:lvl1pPr>
          </a:lstStyle>
          <a:p>
            <a:r>
              <a:rPr lang="de-CH"/>
              <a:t>Christoph Flury / Vizedirektor BABS</a:t>
            </a:r>
            <a:endParaRPr lang="de-DE"/>
          </a:p>
        </p:txBody>
      </p:sp>
      <p:sp>
        <p:nvSpPr>
          <p:cNvPr id="4" name="Datumsplatzhalter 3"/>
          <p:cNvSpPr>
            <a:spLocks noGrp="1"/>
          </p:cNvSpPr>
          <p:nvPr>
            <p:ph type="dt" sz="half" idx="11"/>
          </p:nvPr>
        </p:nvSpPr>
        <p:spPr/>
        <p:txBody>
          <a:bodyPr/>
          <a:lstStyle>
            <a:lvl1pPr>
              <a:defRPr/>
            </a:lvl1pPr>
          </a:lstStyle>
          <a:p>
            <a:r>
              <a:rPr lang="de-DE"/>
              <a:t>AZSV / 9.12.2019</a:t>
            </a:r>
            <a:endParaRPr lang="de-DE" sz="6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CH"/>
              <a:t>Christoph Flury / Vizedirektor BABS</a:t>
            </a:r>
            <a:endParaRPr lang="de-DE"/>
          </a:p>
        </p:txBody>
      </p:sp>
      <p:sp>
        <p:nvSpPr>
          <p:cNvPr id="3" name="Datumsplatzhalter 2"/>
          <p:cNvSpPr>
            <a:spLocks noGrp="1"/>
          </p:cNvSpPr>
          <p:nvPr>
            <p:ph type="dt" sz="half" idx="11"/>
          </p:nvPr>
        </p:nvSpPr>
        <p:spPr/>
        <p:txBody>
          <a:bodyPr/>
          <a:lstStyle>
            <a:lvl1pPr>
              <a:defRPr/>
            </a:lvl1pPr>
          </a:lstStyle>
          <a:p>
            <a:r>
              <a:rPr lang="de-DE"/>
              <a:t>AZSV / 9.12.2019</a:t>
            </a:r>
            <a:endParaRPr lang="de-DE" sz="6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de-CH"/>
              <a:t>Christoph Flury / Vizedirektor BABS</a:t>
            </a:r>
            <a:endParaRPr lang="de-DE"/>
          </a:p>
        </p:txBody>
      </p:sp>
      <p:sp>
        <p:nvSpPr>
          <p:cNvPr id="6" name="Datumsplatzhalter 5"/>
          <p:cNvSpPr>
            <a:spLocks noGrp="1"/>
          </p:cNvSpPr>
          <p:nvPr>
            <p:ph type="dt" sz="half" idx="11"/>
          </p:nvPr>
        </p:nvSpPr>
        <p:spPr/>
        <p:txBody>
          <a:bodyPr/>
          <a:lstStyle>
            <a:lvl1pPr>
              <a:defRPr/>
            </a:lvl1pPr>
          </a:lstStyle>
          <a:p>
            <a:r>
              <a:rPr lang="de-DE"/>
              <a:t>AZSV / 9.12.2019</a:t>
            </a:r>
            <a:endParaRPr lang="de-DE" sz="6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de-CH"/>
              <a:t>Christoph Flury / Vizedirektor BABS</a:t>
            </a:r>
            <a:endParaRPr lang="de-DE"/>
          </a:p>
        </p:txBody>
      </p:sp>
      <p:sp>
        <p:nvSpPr>
          <p:cNvPr id="6" name="Datumsplatzhalter 5"/>
          <p:cNvSpPr>
            <a:spLocks noGrp="1"/>
          </p:cNvSpPr>
          <p:nvPr>
            <p:ph type="dt" sz="half" idx="11"/>
          </p:nvPr>
        </p:nvSpPr>
        <p:spPr/>
        <p:txBody>
          <a:bodyPr/>
          <a:lstStyle>
            <a:lvl1pPr>
              <a:defRPr/>
            </a:lvl1pPr>
          </a:lstStyle>
          <a:p>
            <a:r>
              <a:rPr lang="de-DE"/>
              <a:t>AZSV / 9.12.2019</a:t>
            </a:r>
            <a:endParaRPr lang="de-DE" sz="6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 name="Text Box 25"/>
          <p:cNvSpPr txBox="1">
            <a:spLocks noChangeArrowheads="1"/>
          </p:cNvSpPr>
          <p:nvPr/>
        </p:nvSpPr>
        <p:spPr bwMode="auto">
          <a:xfrm>
            <a:off x="533400" y="304800"/>
            <a:ext cx="5105400" cy="457200"/>
          </a:xfrm>
          <a:prstGeom prst="rect">
            <a:avLst/>
          </a:prstGeom>
          <a:noFill/>
          <a:ln w="9525">
            <a:noFill/>
            <a:miter lim="800000"/>
            <a:headEnd/>
            <a:tailEnd/>
          </a:ln>
          <a:effectLst/>
        </p:spPr>
        <p:txBody>
          <a:bodyPr>
            <a:spAutoFit/>
          </a:bodyPr>
          <a:lstStyle/>
          <a:p>
            <a:pPr algn="l">
              <a:spcBef>
                <a:spcPct val="50000"/>
              </a:spcBef>
            </a:pPr>
            <a:endParaRPr lang="en-CA" sz="2400"/>
          </a:p>
        </p:txBody>
      </p:sp>
      <p:sp>
        <p:nvSpPr>
          <p:cNvPr id="1051" name="Rectangle 27"/>
          <p:cNvSpPr>
            <a:spLocks noGrp="1" noChangeArrowheads="1"/>
          </p:cNvSpPr>
          <p:nvPr>
            <p:ph type="title"/>
          </p:nvPr>
        </p:nvSpPr>
        <p:spPr bwMode="auto">
          <a:xfrm>
            <a:off x="1268413" y="279400"/>
            <a:ext cx="7461250" cy="9890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Klicken Sie, um das Titelformat zu bearbeiten</a:t>
            </a:r>
            <a:endParaRPr lang="en-GB"/>
          </a:p>
        </p:txBody>
      </p:sp>
      <p:sp>
        <p:nvSpPr>
          <p:cNvPr id="1052" name="Rectangle 28"/>
          <p:cNvSpPr>
            <a:spLocks noGrp="1" noChangeArrowheads="1"/>
          </p:cNvSpPr>
          <p:nvPr>
            <p:ph type="body" idx="1"/>
          </p:nvPr>
        </p:nvSpPr>
        <p:spPr bwMode="auto">
          <a:xfrm>
            <a:off x="1285875" y="1449388"/>
            <a:ext cx="7475538" cy="4716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Klicken Sie, um die Formate des Vorlagentextes zu bearbeiten</a:t>
            </a:r>
          </a:p>
          <a:p>
            <a:pPr lvl="1"/>
            <a:r>
              <a:rPr lang="en-GB"/>
              <a:t>Zweite Ebene</a:t>
            </a:r>
          </a:p>
          <a:p>
            <a:pPr lvl="2"/>
            <a:r>
              <a:rPr lang="en-GB"/>
              <a:t>Dritte Ebene</a:t>
            </a:r>
          </a:p>
          <a:p>
            <a:pPr lvl="3"/>
            <a:r>
              <a:rPr lang="en-GB"/>
              <a:t>Vierte Ebene</a:t>
            </a:r>
          </a:p>
        </p:txBody>
      </p:sp>
      <p:sp>
        <p:nvSpPr>
          <p:cNvPr id="1057" name="Text Box 33"/>
          <p:cNvSpPr txBox="1">
            <a:spLocks noChangeArrowheads="1"/>
          </p:cNvSpPr>
          <p:nvPr/>
        </p:nvSpPr>
        <p:spPr bwMode="auto">
          <a:xfrm>
            <a:off x="8564563" y="6381750"/>
            <a:ext cx="228600" cy="136525"/>
          </a:xfrm>
          <a:prstGeom prst="rect">
            <a:avLst/>
          </a:prstGeom>
          <a:noFill/>
          <a:ln w="9525">
            <a:noFill/>
            <a:miter lim="800000"/>
            <a:headEnd/>
            <a:tailEnd/>
          </a:ln>
          <a:effectLst/>
        </p:spPr>
        <p:txBody>
          <a:bodyPr wrap="none" lIns="0" tIns="0" rIns="0" bIns="0">
            <a:spAutoFit/>
          </a:bodyPr>
          <a:lstStyle/>
          <a:p>
            <a:pPr algn="r"/>
            <a:fld id="{763FABAD-B505-40C1-8D54-2FE501C3EA72}" type="slidenum">
              <a:rPr lang="de-CH" sz="900"/>
              <a:pPr algn="r"/>
              <a:t>‹Nr.›</a:t>
            </a:fld>
            <a:endParaRPr lang="de-CH" sz="900"/>
          </a:p>
        </p:txBody>
      </p:sp>
      <p:sp>
        <p:nvSpPr>
          <p:cNvPr id="1058" name="AutoShape 34"/>
          <p:cNvSpPr>
            <a:spLocks noChangeArrowheads="1"/>
          </p:cNvSpPr>
          <p:nvPr/>
        </p:nvSpPr>
        <p:spPr bwMode="auto">
          <a:xfrm>
            <a:off x="1222375" y="6165850"/>
            <a:ext cx="2379117" cy="194756"/>
          </a:xfrm>
          <a:prstGeom prst="octagon">
            <a:avLst>
              <a:gd name="adj" fmla="val 29287"/>
            </a:avLst>
          </a:prstGeom>
          <a:noFill/>
          <a:ln w="9525">
            <a:noFill/>
            <a:miter lim="800000"/>
            <a:headEnd/>
            <a:tailEnd/>
          </a:ln>
          <a:effectLst/>
        </p:spPr>
        <p:txBody>
          <a:bodyPr wrap="none" lIns="0" tIns="0" rIns="0" bIns="0">
            <a:spAutoFit/>
          </a:bodyPr>
          <a:lstStyle/>
          <a:p>
            <a:pPr algn="l"/>
            <a:r>
              <a:rPr lang="de-CH" sz="900" b="1" dirty="0"/>
              <a:t>Bundesamt für Bevölkerungsschutz BABS</a:t>
            </a:r>
          </a:p>
        </p:txBody>
      </p:sp>
      <p:pic>
        <p:nvPicPr>
          <p:cNvPr id="1063" name="Picture 39" descr="Logo_col_wappen"/>
          <p:cNvPicPr>
            <a:picLocks noChangeAspect="1" noChangeArrowheads="1"/>
          </p:cNvPicPr>
          <p:nvPr/>
        </p:nvPicPr>
        <p:blipFill>
          <a:blip r:embed="rId13" cstate="print"/>
          <a:srcRect/>
          <a:stretch>
            <a:fillRect/>
          </a:stretch>
        </p:blipFill>
        <p:spPr bwMode="auto">
          <a:xfrm>
            <a:off x="360363" y="390525"/>
            <a:ext cx="266700" cy="304800"/>
          </a:xfrm>
          <a:prstGeom prst="rect">
            <a:avLst/>
          </a:prstGeom>
          <a:noFill/>
          <a:ln w="9525">
            <a:noFill/>
            <a:miter lim="800000"/>
            <a:headEnd/>
            <a:tailEnd/>
          </a:ln>
        </p:spPr>
      </p:pic>
      <p:sp>
        <p:nvSpPr>
          <p:cNvPr id="1064" name="Line 40"/>
          <p:cNvSpPr>
            <a:spLocks noChangeShapeType="1"/>
          </p:cNvSpPr>
          <p:nvPr/>
        </p:nvSpPr>
        <p:spPr bwMode="auto">
          <a:xfrm flipH="1">
            <a:off x="1258888" y="6165850"/>
            <a:ext cx="7558087" cy="0"/>
          </a:xfrm>
          <a:prstGeom prst="line">
            <a:avLst/>
          </a:prstGeom>
          <a:noFill/>
          <a:ln w="9525">
            <a:solidFill>
              <a:schemeClr val="tx1"/>
            </a:solidFill>
            <a:round/>
            <a:headEnd/>
            <a:tailEnd/>
          </a:ln>
          <a:effectLst/>
        </p:spPr>
        <p:txBody>
          <a:bodyPr/>
          <a:lstStyle/>
          <a:p>
            <a:endParaRPr lang="de-CH"/>
          </a:p>
        </p:txBody>
      </p:sp>
      <p:sp>
        <p:nvSpPr>
          <p:cNvPr id="1068" name="Rectangle 44"/>
          <p:cNvSpPr>
            <a:spLocks noGrp="1" noChangeArrowheads="1"/>
          </p:cNvSpPr>
          <p:nvPr>
            <p:ph type="ftr" sz="quarter" idx="3"/>
          </p:nvPr>
        </p:nvSpPr>
        <p:spPr bwMode="auto">
          <a:xfrm>
            <a:off x="4500563" y="6308725"/>
            <a:ext cx="4318000" cy="2159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l" eaLnBrk="1" hangingPunct="1">
              <a:defRPr sz="900"/>
            </a:lvl1pPr>
          </a:lstStyle>
          <a:p>
            <a:r>
              <a:rPr lang="de-CH"/>
              <a:t>Christoph Flury / Vizedirektor BABS</a:t>
            </a:r>
            <a:endParaRPr lang="de-DE"/>
          </a:p>
        </p:txBody>
      </p:sp>
      <p:sp>
        <p:nvSpPr>
          <p:cNvPr id="1069" name="Rectangle 45"/>
          <p:cNvSpPr>
            <a:spLocks noGrp="1" noChangeArrowheads="1"/>
          </p:cNvSpPr>
          <p:nvPr>
            <p:ph type="dt" sz="half" idx="2"/>
          </p:nvPr>
        </p:nvSpPr>
        <p:spPr bwMode="auto">
          <a:xfrm>
            <a:off x="4500563" y="6165850"/>
            <a:ext cx="4318000" cy="2159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l" eaLnBrk="1" hangingPunct="1">
              <a:defRPr sz="900"/>
            </a:lvl1pPr>
          </a:lstStyle>
          <a:p>
            <a:r>
              <a:rPr lang="de-DE"/>
              <a:t>AZSV / 9.12.2019</a:t>
            </a:r>
            <a:endParaRPr lang="de-DE" sz="6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fontAlgn="base">
        <a:spcBef>
          <a:spcPct val="20000"/>
        </a:spcBef>
        <a:spcAft>
          <a:spcPct val="0"/>
        </a:spcAft>
        <a:buChar char="•"/>
        <a:defRPr sz="2600">
          <a:solidFill>
            <a:schemeClr val="tx1"/>
          </a:solidFill>
          <a:latin typeface="+mn-lt"/>
          <a:ea typeface="+mn-ea"/>
          <a:cs typeface="+mn-cs"/>
        </a:defRPr>
      </a:lvl1pPr>
      <a:lvl2pPr marL="742950" indent="-285750" algn="l" rtl="0" fontAlgn="base">
        <a:spcBef>
          <a:spcPct val="20000"/>
        </a:spcBef>
        <a:spcAft>
          <a:spcPct val="0"/>
        </a:spcAft>
        <a:buClr>
          <a:schemeClr val="bg2"/>
        </a:buClr>
        <a:buChar char="•"/>
        <a:defRPr sz="2600">
          <a:solidFill>
            <a:srgbClr val="808080"/>
          </a:solidFill>
          <a:latin typeface="+mn-lt"/>
        </a:defRPr>
      </a:lvl2pPr>
      <a:lvl3pPr marL="1143000" indent="-228600" algn="l" rtl="0" fontAlgn="base">
        <a:spcBef>
          <a:spcPct val="20000"/>
        </a:spcBef>
        <a:spcAft>
          <a:spcPct val="0"/>
        </a:spcAft>
        <a:buClr>
          <a:srgbClr val="B2B2B2"/>
        </a:buClr>
        <a:buChar char="•"/>
        <a:defRPr sz="2600">
          <a:solidFill>
            <a:srgbClr val="B2B2B2"/>
          </a:solidFill>
          <a:latin typeface="+mn-lt"/>
        </a:defRPr>
      </a:lvl3pPr>
      <a:lvl4pPr marL="1600200" indent="-228600" algn="l" rtl="0" fontAlgn="base">
        <a:spcBef>
          <a:spcPct val="20000"/>
        </a:spcBef>
        <a:spcAft>
          <a:spcPct val="0"/>
        </a:spcAft>
        <a:buClr>
          <a:srgbClr val="C0C0C0"/>
        </a:buClr>
        <a:buChar char="•"/>
        <a:defRPr sz="2600">
          <a:solidFill>
            <a:srgbClr val="C0C0C0"/>
          </a:solidFill>
          <a:latin typeface="+mn-lt"/>
        </a:defRPr>
      </a:lvl4pPr>
      <a:lvl5pPr marL="2057400" indent="-228600" algn="l" rtl="0" fontAlgn="base">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zsv.ch/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tiff"/><Relationship Id="rId13" Type="http://schemas.openxmlformats.org/officeDocument/2006/relationships/image" Target="../media/image23.tiff"/><Relationship Id="rId18" Type="http://schemas.openxmlformats.org/officeDocument/2006/relationships/image" Target="../media/image28.tiff"/><Relationship Id="rId26" Type="http://schemas.openxmlformats.org/officeDocument/2006/relationships/image" Target="../media/image36.tiff"/><Relationship Id="rId3" Type="http://schemas.openxmlformats.org/officeDocument/2006/relationships/image" Target="../media/image13.tiff"/><Relationship Id="rId21" Type="http://schemas.openxmlformats.org/officeDocument/2006/relationships/image" Target="../media/image31.tiff"/><Relationship Id="rId7" Type="http://schemas.openxmlformats.org/officeDocument/2006/relationships/image" Target="../media/image17.tiff"/><Relationship Id="rId12" Type="http://schemas.openxmlformats.org/officeDocument/2006/relationships/image" Target="../media/image22.tiff"/><Relationship Id="rId17" Type="http://schemas.openxmlformats.org/officeDocument/2006/relationships/image" Target="../media/image27.tiff"/><Relationship Id="rId25" Type="http://schemas.openxmlformats.org/officeDocument/2006/relationships/image" Target="../media/image35.tiff"/><Relationship Id="rId2" Type="http://schemas.openxmlformats.org/officeDocument/2006/relationships/notesSlide" Target="../notesSlides/notesSlide8.xml"/><Relationship Id="rId16" Type="http://schemas.openxmlformats.org/officeDocument/2006/relationships/image" Target="../media/image26.tiff"/><Relationship Id="rId20" Type="http://schemas.openxmlformats.org/officeDocument/2006/relationships/image" Target="../media/image30.tiff"/><Relationship Id="rId1" Type="http://schemas.openxmlformats.org/officeDocument/2006/relationships/slideLayout" Target="../slideLayouts/slideLayout2.xml"/><Relationship Id="rId6" Type="http://schemas.openxmlformats.org/officeDocument/2006/relationships/image" Target="../media/image16.tiff"/><Relationship Id="rId11" Type="http://schemas.openxmlformats.org/officeDocument/2006/relationships/image" Target="../media/image21.tiff"/><Relationship Id="rId24" Type="http://schemas.openxmlformats.org/officeDocument/2006/relationships/image" Target="../media/image34.tiff"/><Relationship Id="rId5" Type="http://schemas.openxmlformats.org/officeDocument/2006/relationships/image" Target="../media/image15.tiff"/><Relationship Id="rId15" Type="http://schemas.openxmlformats.org/officeDocument/2006/relationships/image" Target="../media/image25.tiff"/><Relationship Id="rId23" Type="http://schemas.openxmlformats.org/officeDocument/2006/relationships/image" Target="../media/image33.tiff"/><Relationship Id="rId28" Type="http://schemas.openxmlformats.org/officeDocument/2006/relationships/image" Target="../media/image38.tiff"/><Relationship Id="rId10" Type="http://schemas.openxmlformats.org/officeDocument/2006/relationships/image" Target="../media/image20.tiff"/><Relationship Id="rId19" Type="http://schemas.openxmlformats.org/officeDocument/2006/relationships/image" Target="../media/image29.tiff"/><Relationship Id="rId4" Type="http://schemas.openxmlformats.org/officeDocument/2006/relationships/image" Target="../media/image14.tiff"/><Relationship Id="rId9" Type="http://schemas.openxmlformats.org/officeDocument/2006/relationships/image" Target="../media/image19.tiff"/><Relationship Id="rId14" Type="http://schemas.openxmlformats.org/officeDocument/2006/relationships/image" Target="../media/image24.tiff"/><Relationship Id="rId22" Type="http://schemas.openxmlformats.org/officeDocument/2006/relationships/image" Target="../media/image32.tiff"/><Relationship Id="rId27" Type="http://schemas.openxmlformats.org/officeDocument/2006/relationships/image" Target="../media/image37.tiff"/></Relationships>
</file>

<file path=ppt/slides/_rels/slide1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chart" Target="../charts/chart3.xml"/><Relationship Id="rId7"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5.jpeg"/><Relationship Id="rId5" Type="http://schemas.openxmlformats.org/officeDocument/2006/relationships/image" Target="../media/image40.jpeg"/><Relationship Id="rId10" Type="http://schemas.microsoft.com/office/2007/relationships/hdphoto" Target="../media/hdphoto1.wdp"/><Relationship Id="rId4" Type="http://schemas.openxmlformats.org/officeDocument/2006/relationships/image" Target="../media/image39.jpe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0.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4.tif"/></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59.jpg"/><Relationship Id="rId4" Type="http://schemas.openxmlformats.org/officeDocument/2006/relationships/image" Target="../media/image50.gif"/></Relationships>
</file>

<file path=ppt/slides/_rels/slide3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5.JPG"/><Relationship Id="rId4" Type="http://schemas.openxmlformats.org/officeDocument/2006/relationships/image" Target="../media/image9.gif"/></Relationships>
</file>

<file path=ppt/slides/_rels/slide4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8.jpg"/><Relationship Id="rId7" Type="http://schemas.openxmlformats.org/officeDocument/2006/relationships/image" Target="../media/image71.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9.png"/><Relationship Id="rId4" Type="http://schemas.openxmlformats.org/officeDocument/2006/relationships/image" Target="../media/image59.jpg"/></Relationships>
</file>

<file path=ppt/slides/_rels/slide4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2" name="Text Box 8"/>
          <p:cNvSpPr txBox="1">
            <a:spLocks noChangeArrowheads="1"/>
          </p:cNvSpPr>
          <p:nvPr/>
        </p:nvSpPr>
        <p:spPr bwMode="auto">
          <a:xfrm>
            <a:off x="1258888" y="1724149"/>
            <a:ext cx="7624762" cy="1291387"/>
          </a:xfrm>
          <a:prstGeom prst="rect">
            <a:avLst/>
          </a:prstGeom>
          <a:noFill/>
          <a:ln w="9525">
            <a:noFill/>
            <a:miter lim="800000"/>
            <a:headEnd/>
            <a:tailEnd/>
          </a:ln>
          <a:effectLst/>
        </p:spPr>
        <p:txBody>
          <a:bodyPr lIns="0" tIns="0" rIns="0" bIns="0"/>
          <a:lstStyle/>
          <a:p>
            <a:pPr algn="l"/>
            <a:r>
              <a:rPr lang="de-CH" sz="3600" b="1" dirty="0">
                <a:solidFill>
                  <a:schemeClr val="tx2"/>
                </a:solidFill>
              </a:rPr>
              <a:t>BZG Revision</a:t>
            </a:r>
            <a:br>
              <a:rPr lang="de-CH" sz="3600" b="1" dirty="0">
                <a:solidFill>
                  <a:schemeClr val="tx2"/>
                </a:solidFill>
              </a:rPr>
            </a:br>
            <a:endParaRPr lang="de-CH" sz="3600" b="1" dirty="0">
              <a:solidFill>
                <a:schemeClr val="tx2"/>
              </a:solidFill>
            </a:endParaRPr>
          </a:p>
        </p:txBody>
      </p:sp>
      <p:sp>
        <p:nvSpPr>
          <p:cNvPr id="67593" name="Text Box 9"/>
          <p:cNvSpPr txBox="1">
            <a:spLocks noChangeArrowheads="1"/>
          </p:cNvSpPr>
          <p:nvPr/>
        </p:nvSpPr>
        <p:spPr bwMode="auto">
          <a:xfrm>
            <a:off x="1282370" y="3511007"/>
            <a:ext cx="7624762" cy="1512168"/>
          </a:xfrm>
          <a:prstGeom prst="rect">
            <a:avLst/>
          </a:prstGeom>
          <a:noFill/>
          <a:ln w="9525">
            <a:noFill/>
            <a:miter lim="800000"/>
            <a:headEnd/>
            <a:tailEnd/>
          </a:ln>
          <a:effectLst/>
        </p:spPr>
        <p:txBody>
          <a:bodyPr lIns="0" tIns="0" rIns="0" bIns="0"/>
          <a:lstStyle/>
          <a:p>
            <a:pPr algn="l"/>
            <a:r>
              <a:rPr lang="de-CH" sz="2400" dirty="0"/>
              <a:t>AZSV Stamm</a:t>
            </a:r>
          </a:p>
          <a:p>
            <a:pPr algn="l"/>
            <a:endParaRPr lang="de-CH" sz="800" dirty="0"/>
          </a:p>
          <a:p>
            <a:pPr algn="l"/>
            <a:r>
              <a:rPr lang="de-CH" sz="2400" dirty="0"/>
              <a:t>Cockpit </a:t>
            </a:r>
            <a:r>
              <a:rPr lang="de-CH" sz="2400" dirty="0" err="1"/>
              <a:t>Birrfeld</a:t>
            </a:r>
            <a:r>
              <a:rPr lang="de-CH" sz="2400" dirty="0"/>
              <a:t> / 9. Dezember 2019</a:t>
            </a:r>
          </a:p>
        </p:txBody>
      </p:sp>
      <p:sp>
        <p:nvSpPr>
          <p:cNvPr id="67594" name="Text Box 10"/>
          <p:cNvSpPr txBox="1">
            <a:spLocks noChangeArrowheads="1"/>
          </p:cNvSpPr>
          <p:nvPr/>
        </p:nvSpPr>
        <p:spPr bwMode="auto">
          <a:xfrm>
            <a:off x="1258888" y="5498648"/>
            <a:ext cx="4795441" cy="615553"/>
          </a:xfrm>
          <a:prstGeom prst="rect">
            <a:avLst/>
          </a:prstGeom>
          <a:noFill/>
          <a:ln w="9525">
            <a:noFill/>
            <a:miter lim="800000"/>
            <a:headEnd/>
            <a:tailEnd/>
          </a:ln>
          <a:effectLst/>
        </p:spPr>
        <p:txBody>
          <a:bodyPr wrap="none" lIns="7200" tIns="0" rIns="0" bIns="0">
            <a:spAutoFit/>
          </a:bodyPr>
          <a:lstStyle/>
          <a:p>
            <a:pPr algn="l"/>
            <a:r>
              <a:rPr lang="de-CH" sz="2000" dirty="0"/>
              <a:t>Christoph Flury, Vizedirektor </a:t>
            </a:r>
          </a:p>
          <a:p>
            <a:pPr algn="l"/>
            <a:r>
              <a:rPr lang="de-CH" sz="2000" dirty="0"/>
              <a:t>Bundesamt für Bevölkerungsschutz BABS</a:t>
            </a:r>
          </a:p>
        </p:txBody>
      </p:sp>
      <p:pic>
        <p:nvPicPr>
          <p:cNvPr id="5" name="Bild 4" descr="AZSV.ch">
            <a:hlinkClick r:id="rId3" tooltip="&quot;Zur Startseite&quo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260648"/>
            <a:ext cx="1384945" cy="384777"/>
          </a:xfrm>
          <a:prstGeom prst="rect">
            <a:avLst/>
          </a:prstGeom>
          <a:noFill/>
          <a:ln>
            <a:noFill/>
          </a:ln>
        </p:spPr>
      </p:pic>
    </p:spTree>
    <p:extLst>
      <p:ext uri="{BB962C8B-B14F-4D97-AF65-F5344CB8AC3E}">
        <p14:creationId xmlns:p14="http://schemas.microsoft.com/office/powerpoint/2010/main" val="26183015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Christoph Flury / Vizedirektor BABS</a:t>
            </a:r>
            <a:endParaRPr lang="de-DE" dirty="0"/>
          </a:p>
        </p:txBody>
      </p:sp>
      <p:sp>
        <p:nvSpPr>
          <p:cNvPr id="8" name="Titel 1"/>
          <p:cNvSpPr txBox="1">
            <a:spLocks/>
          </p:cNvSpPr>
          <p:nvPr/>
        </p:nvSpPr>
        <p:spPr bwMode="auto">
          <a:xfrm>
            <a:off x="1" y="2373637"/>
            <a:ext cx="9144000" cy="13433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lgn="ctr" eaLnBrk="1" hangingPunct="1"/>
            <a:r>
              <a:rPr lang="de-CH" sz="2800" kern="0" dirty="0"/>
              <a:t>Personalbestände im Zivilschutz </a:t>
            </a:r>
            <a:br>
              <a:rPr lang="de-CH" sz="2800" kern="0" dirty="0"/>
            </a:br>
            <a:r>
              <a:rPr lang="de-CH" sz="2800" kern="0" dirty="0"/>
              <a:t>im Kontext mit sinkenden Rekrutierungszahlen</a:t>
            </a:r>
          </a:p>
        </p:txBody>
      </p:sp>
      <p:sp>
        <p:nvSpPr>
          <p:cNvPr id="2" name="Datumsplatzhalter 1"/>
          <p:cNvSpPr>
            <a:spLocks noGrp="1"/>
          </p:cNvSpPr>
          <p:nvPr>
            <p:ph type="dt" sz="half" idx="11"/>
          </p:nvPr>
        </p:nvSpPr>
        <p:spPr/>
        <p:txBody>
          <a:bodyPr/>
          <a:lstStyle/>
          <a:p>
            <a:r>
              <a:rPr lang="de-DE"/>
              <a:t>AZSV / 9.12.2019</a:t>
            </a:r>
            <a:endParaRPr lang="de-DE" sz="600"/>
          </a:p>
        </p:txBody>
      </p:sp>
    </p:spTree>
    <p:extLst>
      <p:ext uri="{BB962C8B-B14F-4D97-AF65-F5344CB8AC3E}">
        <p14:creationId xmlns:p14="http://schemas.microsoft.com/office/powerpoint/2010/main" val="4010813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09"/>
            <a:ext cx="7702946" cy="906751"/>
          </a:xfrm>
        </p:spPr>
        <p:txBody>
          <a:bodyPr/>
          <a:lstStyle/>
          <a:p>
            <a:r>
              <a:rPr lang="de-CH" sz="2000" dirty="0"/>
              <a:t>Personalbestände im Zivilschutz </a:t>
            </a:r>
            <a:br>
              <a:rPr lang="de-CH" sz="2000" dirty="0"/>
            </a:br>
            <a:r>
              <a:rPr lang="de-CH" sz="1800" b="0" dirty="0"/>
              <a:t>Aktive </a:t>
            </a:r>
            <a:r>
              <a:rPr lang="de-CH" sz="1800" b="0" dirty="0">
                <a:solidFill>
                  <a:srgbClr val="0070C0"/>
                </a:solidFill>
              </a:rPr>
              <a:t>IST</a:t>
            </a:r>
            <a:r>
              <a:rPr lang="de-CH" sz="1800" b="0" dirty="0"/>
              <a:t> - </a:t>
            </a:r>
            <a:r>
              <a:rPr lang="de-CH" sz="1800" b="0" dirty="0">
                <a:solidFill>
                  <a:srgbClr val="FF0000"/>
                </a:solidFill>
              </a:rPr>
              <a:t>SOLL</a:t>
            </a:r>
            <a:r>
              <a:rPr lang="de-CH" sz="1800" b="0" dirty="0"/>
              <a:t>  (Umfrage bei den Kantonen April/Mai 2018) </a:t>
            </a:r>
            <a:br>
              <a:rPr lang="de-CH" sz="1800" b="0" dirty="0"/>
            </a:br>
            <a:r>
              <a:rPr lang="de-CH" sz="1800" b="0" dirty="0"/>
              <a:t>Bestand aktuell – Zielgrösse (gemäss Bericht </a:t>
            </a:r>
            <a:r>
              <a:rPr lang="de-CH" sz="1800" b="0" dirty="0" err="1"/>
              <a:t>BevS</a:t>
            </a:r>
            <a:r>
              <a:rPr lang="de-CH" sz="1800" b="0" dirty="0"/>
              <a:t> &amp; ZS 2015+)</a:t>
            </a:r>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graphicFrame>
        <p:nvGraphicFramePr>
          <p:cNvPr id="7" name="Diagramm 6" title="Schweiz"/>
          <p:cNvGraphicFramePr>
            <a:graphicFrameLocks/>
          </p:cNvGraphicFramePr>
          <p:nvPr/>
        </p:nvGraphicFramePr>
        <p:xfrm>
          <a:off x="1115616" y="1411635"/>
          <a:ext cx="3467092" cy="467003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3"/>
          <p:cNvSpPr txBox="1"/>
          <p:nvPr/>
        </p:nvSpPr>
        <p:spPr>
          <a:xfrm>
            <a:off x="5004048" y="1556792"/>
            <a:ext cx="3780000" cy="1184940"/>
          </a:xfrm>
          <a:prstGeom prst="rect">
            <a:avLst/>
          </a:prstGeom>
          <a:noFill/>
          <a:ln>
            <a:solidFill>
              <a:schemeClr val="bg2"/>
            </a:solidFill>
          </a:ln>
        </p:spPr>
        <p:txBody>
          <a:bodyPr wrap="square" rtlCol="0">
            <a:spAutoFit/>
          </a:bodyPr>
          <a:lstStyle/>
          <a:p>
            <a:pPr algn="l">
              <a:spcBef>
                <a:spcPts val="1200"/>
              </a:spcBef>
              <a:spcAft>
                <a:spcPts val="1200"/>
              </a:spcAft>
            </a:pPr>
            <a:r>
              <a:rPr lang="de-CH" sz="1800" b="1" dirty="0"/>
              <a:t>Gesamtbestand Schweiz</a:t>
            </a:r>
          </a:p>
          <a:p>
            <a:pPr algn="l">
              <a:spcBef>
                <a:spcPts val="600"/>
              </a:spcBef>
              <a:spcAft>
                <a:spcPts val="600"/>
              </a:spcAft>
              <a:tabLst>
                <a:tab pos="3494088" algn="r"/>
              </a:tabLst>
            </a:pPr>
            <a:r>
              <a:rPr lang="de-CH" dirty="0"/>
              <a:t>Aktuell (2018)	ca. 75'000 </a:t>
            </a:r>
            <a:r>
              <a:rPr lang="de-CH" dirty="0" err="1"/>
              <a:t>AdZS</a:t>
            </a:r>
            <a:endParaRPr lang="de-CH" dirty="0"/>
          </a:p>
          <a:p>
            <a:pPr algn="l">
              <a:spcBef>
                <a:spcPts val="600"/>
              </a:spcBef>
              <a:spcAft>
                <a:spcPts val="600"/>
              </a:spcAft>
              <a:tabLst>
                <a:tab pos="3494088" algn="r"/>
              </a:tabLst>
            </a:pPr>
            <a:r>
              <a:rPr lang="de-CH" dirty="0"/>
              <a:t>Zielgrösse (Bericht 2015+)	72'000 </a:t>
            </a:r>
            <a:r>
              <a:rPr lang="de-CH" dirty="0" err="1"/>
              <a:t>AdZS</a:t>
            </a:r>
            <a:endParaRPr lang="de-CH" dirty="0"/>
          </a:p>
        </p:txBody>
      </p:sp>
      <p:cxnSp>
        <p:nvCxnSpPr>
          <p:cNvPr id="5" name="Gerader Verbinder 4"/>
          <p:cNvCxnSpPr/>
          <p:nvPr/>
        </p:nvCxnSpPr>
        <p:spPr bwMode="auto">
          <a:xfrm>
            <a:off x="4716016" y="1483643"/>
            <a:ext cx="0" cy="4536000"/>
          </a:xfrm>
          <a:prstGeom prst="line">
            <a:avLst/>
          </a:prstGeom>
          <a:solidFill>
            <a:srgbClr val="FFFFCC"/>
          </a:solidFill>
          <a:ln w="57150" cap="flat" cmpd="sng" algn="ctr">
            <a:solidFill>
              <a:schemeClr val="tx2">
                <a:lumMod val="50000"/>
                <a:lumOff val="50000"/>
              </a:schemeClr>
            </a:solidFill>
            <a:prstDash val="solid"/>
            <a:round/>
            <a:headEnd type="none" w="med" len="med"/>
            <a:tailEnd type="none" w="med" len="med"/>
          </a:ln>
          <a:effectLst/>
        </p:spPr>
      </p:cxn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7088" y="3216967"/>
            <a:ext cx="3780000" cy="2656912"/>
          </a:xfrm>
          <a:prstGeom prst="rect">
            <a:avLst/>
          </a:prstGeom>
        </p:spPr>
      </p:pic>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4024588"/>
            <a:ext cx="919712" cy="849941"/>
          </a:xfrm>
          <a:prstGeom prst="rect">
            <a:avLst/>
          </a:prstGeom>
        </p:spPr>
      </p:pic>
      <p:sp>
        <p:nvSpPr>
          <p:cNvPr id="10" name="Textfeld 9"/>
          <p:cNvSpPr txBox="1"/>
          <p:nvPr/>
        </p:nvSpPr>
        <p:spPr>
          <a:xfrm rot="16200000">
            <a:off x="1801703" y="2226137"/>
            <a:ext cx="1260000" cy="400110"/>
          </a:xfrm>
          <a:prstGeom prst="rect">
            <a:avLst/>
          </a:prstGeom>
          <a:noFill/>
        </p:spPr>
        <p:txBody>
          <a:bodyPr wrap="square" rtlCol="0">
            <a:spAutoFit/>
          </a:bodyPr>
          <a:lstStyle/>
          <a:p>
            <a:r>
              <a:rPr lang="de-CH" sz="2000" b="1" dirty="0"/>
              <a:t>76'419</a:t>
            </a:r>
          </a:p>
        </p:txBody>
      </p:sp>
      <p:sp>
        <p:nvSpPr>
          <p:cNvPr id="13" name="Textfeld 12"/>
          <p:cNvSpPr txBox="1"/>
          <p:nvPr/>
        </p:nvSpPr>
        <p:spPr>
          <a:xfrm rot="16200000">
            <a:off x="3141954" y="2286849"/>
            <a:ext cx="1260000" cy="400110"/>
          </a:xfrm>
          <a:prstGeom prst="rect">
            <a:avLst/>
          </a:prstGeom>
          <a:noFill/>
        </p:spPr>
        <p:txBody>
          <a:bodyPr wrap="square" rtlCol="0">
            <a:spAutoFit/>
          </a:bodyPr>
          <a:lstStyle/>
          <a:p>
            <a:r>
              <a:rPr lang="de-CH" sz="2000" b="1" dirty="0"/>
              <a:t>75'064</a:t>
            </a:r>
          </a:p>
        </p:txBody>
      </p:sp>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7010" y="1605508"/>
            <a:ext cx="380858" cy="407185"/>
          </a:xfrm>
          <a:prstGeom prst="rect">
            <a:avLst/>
          </a:prstGeom>
        </p:spPr>
      </p:pic>
    </p:spTree>
    <p:extLst>
      <p:ext uri="{BB962C8B-B14F-4D97-AF65-F5344CB8AC3E}">
        <p14:creationId xmlns:p14="http://schemas.microsoft.com/office/powerpoint/2010/main" val="327711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09"/>
            <a:ext cx="7702946" cy="906751"/>
          </a:xfrm>
        </p:spPr>
        <p:txBody>
          <a:bodyPr/>
          <a:lstStyle/>
          <a:p>
            <a:r>
              <a:rPr lang="de-CH" sz="2000" dirty="0"/>
              <a:t>Personalbestände im Zivilschutz nach Kantonen</a:t>
            </a:r>
            <a:br>
              <a:rPr lang="de-CH" sz="2000" dirty="0"/>
            </a:br>
            <a:r>
              <a:rPr lang="de-CH" sz="1800" b="0" dirty="0"/>
              <a:t>Aktive </a:t>
            </a:r>
            <a:r>
              <a:rPr lang="de-CH" sz="1800" b="0" dirty="0">
                <a:solidFill>
                  <a:srgbClr val="0070C0"/>
                </a:solidFill>
              </a:rPr>
              <a:t>IST</a:t>
            </a:r>
            <a:r>
              <a:rPr lang="de-CH" sz="1800" b="0" dirty="0"/>
              <a:t> – </a:t>
            </a:r>
            <a:r>
              <a:rPr lang="de-CH" sz="1800" b="0" dirty="0">
                <a:solidFill>
                  <a:srgbClr val="FF0000"/>
                </a:solidFill>
              </a:rPr>
              <a:t>SOLL </a:t>
            </a:r>
            <a:r>
              <a:rPr lang="de-CH" sz="1800" b="0" dirty="0"/>
              <a:t>(Umfrage bei den Kantonen April/Mai 2018)</a:t>
            </a:r>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graphicFrame>
        <p:nvGraphicFramePr>
          <p:cNvPr id="6" name="Diagramm 5"/>
          <p:cNvGraphicFramePr>
            <a:graphicFrameLocks/>
          </p:cNvGraphicFramePr>
          <p:nvPr/>
        </p:nvGraphicFramePr>
        <p:xfrm>
          <a:off x="1112531" y="1379725"/>
          <a:ext cx="7702946" cy="432102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feld 1"/>
          <p:cNvSpPr txBox="1"/>
          <p:nvPr/>
        </p:nvSpPr>
        <p:spPr>
          <a:xfrm>
            <a:off x="1112531" y="5733256"/>
            <a:ext cx="7702946" cy="307777"/>
          </a:xfrm>
          <a:prstGeom prst="rect">
            <a:avLst/>
          </a:prstGeom>
          <a:noFill/>
          <a:ln>
            <a:solidFill>
              <a:schemeClr val="bg2"/>
            </a:solidFill>
          </a:ln>
        </p:spPr>
        <p:txBody>
          <a:bodyPr wrap="square" rtlCol="0">
            <a:spAutoFit/>
          </a:bodyPr>
          <a:lstStyle/>
          <a:p>
            <a:r>
              <a:rPr lang="de-CH" dirty="0"/>
              <a:t>SOLL &gt; IST (12)   /   SOLL &lt; IST (13)   /   SOLL = IST (1)</a:t>
            </a:r>
          </a:p>
        </p:txBody>
      </p:sp>
    </p:spTree>
    <p:extLst>
      <p:ext uri="{BB962C8B-B14F-4D97-AF65-F5344CB8AC3E}">
        <p14:creationId xmlns:p14="http://schemas.microsoft.com/office/powerpoint/2010/main" val="243422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15404"/>
            <a:ext cx="7632848" cy="665324"/>
          </a:xfrm>
        </p:spPr>
        <p:txBody>
          <a:bodyPr/>
          <a:lstStyle/>
          <a:p>
            <a:pPr lvl="1"/>
            <a:r>
              <a:rPr lang="de-CH" sz="2000" dirty="0"/>
              <a:t>Personalbestände im Zivilschutz</a:t>
            </a:r>
            <a:br>
              <a:rPr lang="de-CH" sz="2000" dirty="0"/>
            </a:br>
            <a:r>
              <a:rPr lang="de-CH" sz="1800" b="0" dirty="0"/>
              <a:t>Über- bzw. Unterbestände gemäss SOLL- / </a:t>
            </a:r>
            <a:r>
              <a:rPr lang="de-CH" sz="1800" b="0" dirty="0" err="1"/>
              <a:t>IST-Bestand</a:t>
            </a:r>
            <a:endParaRPr lang="de-CH" sz="1800" b="0" dirty="0"/>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sp>
        <p:nvSpPr>
          <p:cNvPr id="2" name="Rechteck 1"/>
          <p:cNvSpPr/>
          <p:nvPr/>
        </p:nvSpPr>
        <p:spPr>
          <a:xfrm>
            <a:off x="510982" y="1124744"/>
            <a:ext cx="7989069" cy="584775"/>
          </a:xfrm>
          <a:prstGeom prst="rect">
            <a:avLst/>
          </a:prstGeom>
        </p:spPr>
        <p:txBody>
          <a:bodyPr wrap="square">
            <a:spAutoFit/>
          </a:bodyPr>
          <a:lstStyle/>
          <a:p>
            <a:pPr lvl="0" algn="l">
              <a:spcBef>
                <a:spcPts val="1200"/>
              </a:spcBef>
              <a:spcAft>
                <a:spcPts val="1200"/>
              </a:spcAft>
            </a:pPr>
            <a:r>
              <a:rPr lang="de-CH" sz="16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12 Kantone </a:t>
            </a:r>
            <a:r>
              <a:rPr lang="de-CH" sz="1600" dirty="0">
                <a:latin typeface="Arial" panose="020B0604020202020204" pitchFamily="34" charset="0"/>
                <a:ea typeface="Times New Roman" panose="02020603050405020304" pitchFamily="18" charset="0"/>
                <a:cs typeface="Times New Roman" panose="02020603050405020304" pitchFamily="18" charset="0"/>
              </a:rPr>
              <a:t>weisen </a:t>
            </a:r>
            <a:r>
              <a:rPr lang="de-CH" sz="16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Unterbestände</a:t>
            </a:r>
            <a:r>
              <a:rPr lang="de-CH" sz="1600" dirty="0">
                <a:latin typeface="Arial" panose="020B0604020202020204" pitchFamily="34" charset="0"/>
                <a:ea typeface="Times New Roman" panose="02020603050405020304" pitchFamily="18" charset="0"/>
                <a:cs typeface="Times New Roman" panose="02020603050405020304" pitchFamily="18" charset="0"/>
              </a:rPr>
              <a:t> aus, die </a:t>
            </a:r>
            <a:r>
              <a:rPr lang="de-CH" sz="16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zwischen 0,1 und 30% </a:t>
            </a:r>
            <a:br>
              <a:rPr lang="de-CH" sz="1600" dirty="0">
                <a:latin typeface="Arial" panose="020B0604020202020204" pitchFamily="34" charset="0"/>
                <a:ea typeface="Times New Roman" panose="02020603050405020304" pitchFamily="18" charset="0"/>
                <a:cs typeface="Times New Roman" panose="02020603050405020304" pitchFamily="18" charset="0"/>
              </a:rPr>
            </a:br>
            <a:r>
              <a:rPr lang="de-CH" sz="1600" dirty="0">
                <a:latin typeface="Arial" panose="020B0604020202020204" pitchFamily="34" charset="0"/>
                <a:ea typeface="Times New Roman" panose="02020603050405020304" pitchFamily="18" charset="0"/>
                <a:cs typeface="Times New Roman" panose="02020603050405020304" pitchFamily="18" charset="0"/>
              </a:rPr>
              <a:t>des entsprechenden kantonalen Soll-Bestandes liegen. </a:t>
            </a:r>
          </a:p>
        </p:txBody>
      </p:sp>
      <p:sp>
        <p:nvSpPr>
          <p:cNvPr id="6" name="Rechteck 5"/>
          <p:cNvSpPr/>
          <p:nvPr/>
        </p:nvSpPr>
        <p:spPr>
          <a:xfrm>
            <a:off x="510982" y="3348281"/>
            <a:ext cx="7989070" cy="584775"/>
          </a:xfrm>
          <a:prstGeom prst="rect">
            <a:avLst/>
          </a:prstGeom>
        </p:spPr>
        <p:txBody>
          <a:bodyPr wrap="square">
            <a:spAutoFit/>
          </a:bodyPr>
          <a:lstStyle/>
          <a:p>
            <a:pPr lvl="0" algn="l">
              <a:spcBef>
                <a:spcPts val="1200"/>
              </a:spcBef>
              <a:spcAft>
                <a:spcPts val="1200"/>
              </a:spcAft>
            </a:pPr>
            <a:r>
              <a:rPr lang="de-CH" sz="1600" b="1"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13 Kantone </a:t>
            </a:r>
            <a:r>
              <a:rPr lang="de-CH" sz="1600" dirty="0">
                <a:latin typeface="Arial" panose="020B0604020202020204" pitchFamily="34" charset="0"/>
                <a:ea typeface="Times New Roman" panose="02020603050405020304" pitchFamily="18" charset="0"/>
                <a:cs typeface="Times New Roman" panose="02020603050405020304" pitchFamily="18" charset="0"/>
              </a:rPr>
              <a:t>weisen </a:t>
            </a:r>
            <a:r>
              <a:rPr lang="de-CH" sz="1600" b="1" dirty="0">
                <a:solidFill>
                  <a:srgbClr val="008000"/>
                </a:solidFill>
                <a:latin typeface="Arial" panose="020B0604020202020204" pitchFamily="34" charset="0"/>
                <a:ea typeface="Times New Roman" panose="02020603050405020304" pitchFamily="18" charset="0"/>
                <a:cs typeface="Times New Roman" panose="02020603050405020304" pitchFamily="18" charset="0"/>
              </a:rPr>
              <a:t>Überbestände</a:t>
            </a:r>
            <a:r>
              <a:rPr lang="de-CH" sz="1600" dirty="0">
                <a:latin typeface="Arial" panose="020B0604020202020204" pitchFamily="34" charset="0"/>
                <a:ea typeface="Times New Roman" panose="02020603050405020304" pitchFamily="18" charset="0"/>
                <a:cs typeface="Times New Roman" panose="02020603050405020304" pitchFamily="18" charset="0"/>
              </a:rPr>
              <a:t> aus, die </a:t>
            </a:r>
            <a:r>
              <a:rPr lang="de-CH" sz="1600"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zwischen 0,2 und 39% </a:t>
            </a:r>
            <a:br>
              <a:rPr lang="de-CH" sz="1600" dirty="0">
                <a:latin typeface="Arial" panose="020B0604020202020204" pitchFamily="34" charset="0"/>
                <a:ea typeface="Times New Roman" panose="02020603050405020304" pitchFamily="18" charset="0"/>
                <a:cs typeface="Times New Roman" panose="02020603050405020304" pitchFamily="18" charset="0"/>
              </a:rPr>
            </a:br>
            <a:r>
              <a:rPr lang="de-CH" sz="1600" dirty="0">
                <a:latin typeface="Arial" panose="020B0604020202020204" pitchFamily="34" charset="0"/>
                <a:ea typeface="Times New Roman" panose="02020603050405020304" pitchFamily="18" charset="0"/>
                <a:cs typeface="Times New Roman" panose="02020603050405020304" pitchFamily="18" charset="0"/>
              </a:rPr>
              <a:t>des jeweiligen Ist-Bestandes liegen.</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932" y="2312936"/>
            <a:ext cx="363539" cy="468000"/>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910" y="2312936"/>
            <a:ext cx="355108" cy="468000"/>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9712" y="2312936"/>
            <a:ext cx="366353" cy="468000"/>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6002" y="2312936"/>
            <a:ext cx="370591" cy="468000"/>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3214" y="2312936"/>
            <a:ext cx="365170" cy="468000"/>
          </a:xfrm>
          <a:prstGeom prst="rect">
            <a:avLst/>
          </a:prstGeom>
        </p:spPr>
      </p:pic>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1591" y="2312936"/>
            <a:ext cx="366353" cy="468000"/>
          </a:xfrm>
          <a:prstGeom prst="rect">
            <a:avLst/>
          </a:prstGeom>
        </p:spPr>
      </p:pic>
      <p:pic>
        <p:nvPicPr>
          <p:cNvPr id="12" name="Grafik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2465" y="2312928"/>
            <a:ext cx="365625" cy="468000"/>
          </a:xfrm>
          <a:prstGeom prst="rect">
            <a:avLst/>
          </a:prstGeom>
        </p:spPr>
      </p:pic>
      <p:pic>
        <p:nvPicPr>
          <p:cNvPr id="13" name="Grafik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70320" y="2312936"/>
            <a:ext cx="361920" cy="468000"/>
          </a:xfrm>
          <a:prstGeom prst="rect">
            <a:avLst/>
          </a:prstGeom>
        </p:spPr>
      </p:pic>
      <p:pic>
        <p:nvPicPr>
          <p:cNvPr id="15" name="Grafik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90151" y="1808872"/>
            <a:ext cx="365625" cy="468000"/>
          </a:xfrm>
          <a:prstGeom prst="rect">
            <a:avLst/>
          </a:prstGeom>
        </p:spPr>
      </p:pic>
      <p:pic>
        <p:nvPicPr>
          <p:cNvPr id="16" name="Grafik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27784" y="1808872"/>
            <a:ext cx="368914" cy="468000"/>
          </a:xfrm>
          <a:prstGeom prst="rect">
            <a:avLst/>
          </a:prstGeom>
        </p:spPr>
      </p:pic>
      <p:pic>
        <p:nvPicPr>
          <p:cNvPr id="17" name="Grafik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97735" y="2312936"/>
            <a:ext cx="366353" cy="468000"/>
          </a:xfrm>
          <a:prstGeom prst="rect">
            <a:avLst/>
          </a:prstGeom>
        </p:spPr>
      </p:pic>
      <p:pic>
        <p:nvPicPr>
          <p:cNvPr id="19" name="Grafik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84374" y="2312936"/>
            <a:ext cx="358254" cy="468000"/>
          </a:xfrm>
          <a:prstGeom prst="rect">
            <a:avLst/>
          </a:prstGeom>
        </p:spPr>
      </p:pic>
      <p:pic>
        <p:nvPicPr>
          <p:cNvPr id="29" name="Grafik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05731" y="5589240"/>
            <a:ext cx="366353" cy="468000"/>
          </a:xfrm>
          <a:prstGeom prst="rect">
            <a:avLst/>
          </a:prstGeom>
        </p:spPr>
      </p:pic>
      <p:pic>
        <p:nvPicPr>
          <p:cNvPr id="21" name="Grafik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0651" y="4538984"/>
            <a:ext cx="366353" cy="468000"/>
          </a:xfrm>
          <a:prstGeom prst="rect">
            <a:avLst/>
          </a:prstGeom>
        </p:spPr>
      </p:pic>
      <p:pic>
        <p:nvPicPr>
          <p:cNvPr id="22" name="Grafik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44267" y="4538984"/>
            <a:ext cx="366353" cy="468000"/>
          </a:xfrm>
          <a:prstGeom prst="rect">
            <a:avLst/>
          </a:prstGeom>
        </p:spPr>
      </p:pic>
      <p:pic>
        <p:nvPicPr>
          <p:cNvPr id="23" name="Grafik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10972" y="4538984"/>
            <a:ext cx="367263" cy="468000"/>
          </a:xfrm>
          <a:prstGeom prst="rect">
            <a:avLst/>
          </a:prstGeom>
        </p:spPr>
      </p:pic>
      <p:pic>
        <p:nvPicPr>
          <p:cNvPr id="24" name="Grafik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54253" y="4538984"/>
            <a:ext cx="370591" cy="468000"/>
          </a:xfrm>
          <a:prstGeom prst="rect">
            <a:avLst/>
          </a:prstGeom>
        </p:spPr>
      </p:pic>
      <p:pic>
        <p:nvPicPr>
          <p:cNvPr id="25" name="Grafik 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76587" y="4538984"/>
            <a:ext cx="364000" cy="468000"/>
          </a:xfrm>
          <a:prstGeom prst="rect">
            <a:avLst/>
          </a:prstGeom>
        </p:spPr>
      </p:pic>
      <p:pic>
        <p:nvPicPr>
          <p:cNvPr id="26" name="Grafik 2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99037" y="4538984"/>
            <a:ext cx="361920" cy="468000"/>
          </a:xfrm>
          <a:prstGeom prst="rect">
            <a:avLst/>
          </a:prstGeom>
        </p:spPr>
      </p:pic>
      <p:pic>
        <p:nvPicPr>
          <p:cNvPr id="27" name="Grafik 2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86648" y="4531896"/>
            <a:ext cx="357760" cy="468000"/>
          </a:xfrm>
          <a:prstGeom prst="rect">
            <a:avLst/>
          </a:prstGeom>
        </p:spPr>
      </p:pic>
      <p:pic>
        <p:nvPicPr>
          <p:cNvPr id="28" name="Grafik 2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48842" y="4034119"/>
            <a:ext cx="366080" cy="468000"/>
          </a:xfrm>
          <a:prstGeom prst="rect">
            <a:avLst/>
          </a:prstGeom>
        </p:spPr>
      </p:pic>
      <p:pic>
        <p:nvPicPr>
          <p:cNvPr id="30" name="Grafik 2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827676" y="4538984"/>
            <a:ext cx="366808" cy="468000"/>
          </a:xfrm>
          <a:prstGeom prst="rect">
            <a:avLst/>
          </a:prstGeom>
        </p:spPr>
      </p:pic>
      <p:pic>
        <p:nvPicPr>
          <p:cNvPr id="31" name="Grafik 3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949661" y="4538984"/>
            <a:ext cx="359359" cy="468000"/>
          </a:xfrm>
          <a:prstGeom prst="rect">
            <a:avLst/>
          </a:prstGeom>
        </p:spPr>
      </p:pic>
      <p:pic>
        <p:nvPicPr>
          <p:cNvPr id="32" name="Grafik 31"/>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66880" y="4034119"/>
            <a:ext cx="357760" cy="468000"/>
          </a:xfrm>
          <a:prstGeom prst="rect">
            <a:avLst/>
          </a:prstGeom>
        </p:spPr>
      </p:pic>
      <p:pic>
        <p:nvPicPr>
          <p:cNvPr id="33" name="Grafik 3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270399" y="4538984"/>
            <a:ext cx="366080" cy="468000"/>
          </a:xfrm>
          <a:prstGeom prst="rect">
            <a:avLst/>
          </a:prstGeom>
        </p:spPr>
      </p:pic>
      <p:pic>
        <p:nvPicPr>
          <p:cNvPr id="34" name="Grafik 3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471405" y="4034119"/>
            <a:ext cx="359359" cy="468000"/>
          </a:xfrm>
          <a:prstGeom prst="rect">
            <a:avLst/>
          </a:prstGeom>
        </p:spPr>
      </p:pic>
      <p:grpSp>
        <p:nvGrpSpPr>
          <p:cNvPr id="57" name="Gruppieren 56"/>
          <p:cNvGrpSpPr/>
          <p:nvPr/>
        </p:nvGrpSpPr>
        <p:grpSpPr>
          <a:xfrm>
            <a:off x="467544" y="1772816"/>
            <a:ext cx="8172000" cy="1440160"/>
            <a:chOff x="1002080" y="1749319"/>
            <a:chExt cx="7432964" cy="1440160"/>
          </a:xfrm>
        </p:grpSpPr>
        <p:cxnSp>
          <p:nvCxnSpPr>
            <p:cNvPr id="38" name="Gerader Verbinder 37"/>
            <p:cNvCxnSpPr/>
            <p:nvPr/>
          </p:nvCxnSpPr>
          <p:spPr bwMode="auto">
            <a:xfrm>
              <a:off x="1002080" y="2852936"/>
              <a:ext cx="7432964" cy="0"/>
            </a:xfrm>
            <a:prstGeom prst="line">
              <a:avLst/>
            </a:prstGeom>
            <a:solidFill>
              <a:srgbClr val="FFFFCC"/>
            </a:solidFill>
            <a:ln w="12700" cap="flat" cmpd="sng" algn="ctr">
              <a:solidFill>
                <a:schemeClr val="tx1"/>
              </a:solidFill>
              <a:prstDash val="solid"/>
              <a:round/>
              <a:headEnd type="none" w="med" len="med"/>
              <a:tailEnd type="arrow" w="med" len="med"/>
            </a:ln>
            <a:effectLst/>
          </p:spPr>
        </p:cxnSp>
        <p:cxnSp>
          <p:nvCxnSpPr>
            <p:cNvPr id="40" name="Gerader Verbinder 39"/>
            <p:cNvCxnSpPr/>
            <p:nvPr/>
          </p:nvCxnSpPr>
          <p:spPr bwMode="auto">
            <a:xfrm flipH="1">
              <a:off x="1115616" y="1749319"/>
              <a:ext cx="1" cy="144000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3" name="Gerader Verbinder 42"/>
            <p:cNvCxnSpPr/>
            <p:nvPr/>
          </p:nvCxnSpPr>
          <p:spPr bwMode="auto">
            <a:xfrm flipH="1">
              <a:off x="2325350" y="1749319"/>
              <a:ext cx="1" cy="144000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4" name="Gerader Verbinder 43"/>
            <p:cNvCxnSpPr/>
            <p:nvPr/>
          </p:nvCxnSpPr>
          <p:spPr bwMode="auto">
            <a:xfrm flipH="1">
              <a:off x="3535084" y="1749319"/>
              <a:ext cx="1" cy="144000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5" name="Gerader Verbinder 44"/>
            <p:cNvCxnSpPr/>
            <p:nvPr/>
          </p:nvCxnSpPr>
          <p:spPr bwMode="auto">
            <a:xfrm flipH="1">
              <a:off x="4744818" y="1749319"/>
              <a:ext cx="1" cy="144000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6" name="Gerader Verbinder 45"/>
            <p:cNvCxnSpPr/>
            <p:nvPr/>
          </p:nvCxnSpPr>
          <p:spPr bwMode="auto">
            <a:xfrm flipH="1">
              <a:off x="5954552" y="1749319"/>
              <a:ext cx="1" cy="144000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7" name="Gerader Verbinder 46"/>
            <p:cNvCxnSpPr/>
            <p:nvPr/>
          </p:nvCxnSpPr>
          <p:spPr bwMode="auto">
            <a:xfrm flipH="1">
              <a:off x="7164287" y="1749319"/>
              <a:ext cx="1" cy="1440000"/>
            </a:xfrm>
            <a:prstGeom prst="line">
              <a:avLst/>
            </a:prstGeom>
            <a:solidFill>
              <a:srgbClr val="FFFFCC"/>
            </a:solidFill>
            <a:ln w="12700" cap="flat" cmpd="sng" algn="ctr">
              <a:solidFill>
                <a:schemeClr val="tx1"/>
              </a:solidFill>
              <a:prstDash val="solid"/>
              <a:round/>
              <a:headEnd type="none" w="med" len="med"/>
              <a:tailEnd type="none" w="med" len="med"/>
            </a:ln>
            <a:effectLst/>
          </p:spPr>
        </p:cxnSp>
        <p:sp>
          <p:nvSpPr>
            <p:cNvPr id="50" name="Textfeld 49"/>
            <p:cNvSpPr txBox="1"/>
            <p:nvPr/>
          </p:nvSpPr>
          <p:spPr>
            <a:xfrm>
              <a:off x="1405557" y="2881702"/>
              <a:ext cx="646163" cy="307777"/>
            </a:xfrm>
            <a:prstGeom prst="rect">
              <a:avLst/>
            </a:prstGeom>
            <a:noFill/>
          </p:spPr>
          <p:txBody>
            <a:bodyPr wrap="square" rtlCol="0">
              <a:spAutoFit/>
            </a:bodyPr>
            <a:lstStyle/>
            <a:p>
              <a:r>
                <a:rPr lang="de-CH" dirty="0">
                  <a:solidFill>
                    <a:srgbClr val="FF0000"/>
                  </a:solidFill>
                </a:rPr>
                <a:t>0-5%</a:t>
              </a:r>
            </a:p>
          </p:txBody>
        </p:sp>
        <p:sp>
          <p:nvSpPr>
            <p:cNvPr id="51" name="Textfeld 50"/>
            <p:cNvSpPr txBox="1"/>
            <p:nvPr/>
          </p:nvSpPr>
          <p:spPr>
            <a:xfrm>
              <a:off x="2552736" y="2881702"/>
              <a:ext cx="795128" cy="307777"/>
            </a:xfrm>
            <a:prstGeom prst="rect">
              <a:avLst/>
            </a:prstGeom>
            <a:noFill/>
          </p:spPr>
          <p:txBody>
            <a:bodyPr wrap="square" rtlCol="0">
              <a:spAutoFit/>
            </a:bodyPr>
            <a:lstStyle/>
            <a:p>
              <a:r>
                <a:rPr lang="de-CH" dirty="0">
                  <a:solidFill>
                    <a:srgbClr val="FF0000"/>
                  </a:solidFill>
                </a:rPr>
                <a:t>5-10%</a:t>
              </a:r>
            </a:p>
          </p:txBody>
        </p:sp>
        <p:sp>
          <p:nvSpPr>
            <p:cNvPr id="52" name="Textfeld 51"/>
            <p:cNvSpPr txBox="1"/>
            <p:nvPr/>
          </p:nvSpPr>
          <p:spPr>
            <a:xfrm>
              <a:off x="3612367" y="2881702"/>
              <a:ext cx="959633" cy="307777"/>
            </a:xfrm>
            <a:prstGeom prst="rect">
              <a:avLst/>
            </a:prstGeom>
            <a:noFill/>
          </p:spPr>
          <p:txBody>
            <a:bodyPr wrap="square" rtlCol="0">
              <a:spAutoFit/>
            </a:bodyPr>
            <a:lstStyle/>
            <a:p>
              <a:r>
                <a:rPr lang="de-CH" dirty="0">
                  <a:solidFill>
                    <a:srgbClr val="FF0000"/>
                  </a:solidFill>
                </a:rPr>
                <a:t>10-15%</a:t>
              </a:r>
            </a:p>
          </p:txBody>
        </p:sp>
        <p:sp>
          <p:nvSpPr>
            <p:cNvPr id="53" name="Textfeld 52"/>
            <p:cNvSpPr txBox="1"/>
            <p:nvPr/>
          </p:nvSpPr>
          <p:spPr>
            <a:xfrm>
              <a:off x="7222782" y="2881702"/>
              <a:ext cx="998915" cy="307777"/>
            </a:xfrm>
            <a:prstGeom prst="rect">
              <a:avLst/>
            </a:prstGeom>
            <a:noFill/>
          </p:spPr>
          <p:txBody>
            <a:bodyPr wrap="square" rtlCol="0">
              <a:spAutoFit/>
            </a:bodyPr>
            <a:lstStyle/>
            <a:p>
              <a:r>
                <a:rPr lang="de-CH" dirty="0">
                  <a:solidFill>
                    <a:srgbClr val="FF0000"/>
                  </a:solidFill>
                </a:rPr>
                <a:t>über 30%</a:t>
              </a:r>
            </a:p>
          </p:txBody>
        </p:sp>
        <p:sp>
          <p:nvSpPr>
            <p:cNvPr id="55" name="Textfeld 54"/>
            <p:cNvSpPr txBox="1"/>
            <p:nvPr/>
          </p:nvSpPr>
          <p:spPr>
            <a:xfrm>
              <a:off x="6132647" y="2881702"/>
              <a:ext cx="959633" cy="307777"/>
            </a:xfrm>
            <a:prstGeom prst="rect">
              <a:avLst/>
            </a:prstGeom>
            <a:noFill/>
          </p:spPr>
          <p:txBody>
            <a:bodyPr wrap="square" rtlCol="0">
              <a:spAutoFit/>
            </a:bodyPr>
            <a:lstStyle/>
            <a:p>
              <a:r>
                <a:rPr lang="de-CH" dirty="0">
                  <a:solidFill>
                    <a:srgbClr val="FF0000"/>
                  </a:solidFill>
                </a:rPr>
                <a:t>25-30%</a:t>
              </a:r>
            </a:p>
          </p:txBody>
        </p:sp>
        <p:sp>
          <p:nvSpPr>
            <p:cNvPr id="56" name="Textfeld 55"/>
            <p:cNvSpPr txBox="1"/>
            <p:nvPr/>
          </p:nvSpPr>
          <p:spPr>
            <a:xfrm>
              <a:off x="4836503" y="2881702"/>
              <a:ext cx="959633" cy="307777"/>
            </a:xfrm>
            <a:prstGeom prst="rect">
              <a:avLst/>
            </a:prstGeom>
            <a:noFill/>
          </p:spPr>
          <p:txBody>
            <a:bodyPr wrap="square" rtlCol="0">
              <a:spAutoFit/>
            </a:bodyPr>
            <a:lstStyle/>
            <a:p>
              <a:r>
                <a:rPr lang="de-CH" dirty="0">
                  <a:solidFill>
                    <a:srgbClr val="FF0000"/>
                  </a:solidFill>
                </a:rPr>
                <a:t>15-20%</a:t>
              </a:r>
            </a:p>
          </p:txBody>
        </p:sp>
      </p:grpSp>
      <p:grpSp>
        <p:nvGrpSpPr>
          <p:cNvPr id="58" name="Gruppieren 57"/>
          <p:cNvGrpSpPr/>
          <p:nvPr/>
        </p:nvGrpSpPr>
        <p:grpSpPr>
          <a:xfrm>
            <a:off x="467544" y="3969896"/>
            <a:ext cx="8172000" cy="1440160"/>
            <a:chOff x="1002080" y="1749319"/>
            <a:chExt cx="7432964" cy="1440160"/>
          </a:xfrm>
        </p:grpSpPr>
        <p:cxnSp>
          <p:nvCxnSpPr>
            <p:cNvPr id="59" name="Gerader Verbinder 58"/>
            <p:cNvCxnSpPr/>
            <p:nvPr/>
          </p:nvCxnSpPr>
          <p:spPr bwMode="auto">
            <a:xfrm>
              <a:off x="1002080" y="2852936"/>
              <a:ext cx="7432964" cy="0"/>
            </a:xfrm>
            <a:prstGeom prst="line">
              <a:avLst/>
            </a:prstGeom>
            <a:solidFill>
              <a:srgbClr val="FFFFCC"/>
            </a:solidFill>
            <a:ln w="12700" cap="flat" cmpd="sng" algn="ctr">
              <a:solidFill>
                <a:schemeClr val="tx1"/>
              </a:solidFill>
              <a:prstDash val="solid"/>
              <a:round/>
              <a:headEnd type="none" w="med" len="med"/>
              <a:tailEnd type="arrow" w="med" len="med"/>
            </a:ln>
            <a:effectLst/>
          </p:spPr>
        </p:cxnSp>
        <p:cxnSp>
          <p:nvCxnSpPr>
            <p:cNvPr id="60" name="Gerader Verbinder 59"/>
            <p:cNvCxnSpPr/>
            <p:nvPr/>
          </p:nvCxnSpPr>
          <p:spPr bwMode="auto">
            <a:xfrm flipH="1">
              <a:off x="1115616" y="1749319"/>
              <a:ext cx="1" cy="144000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61" name="Gerader Verbinder 60"/>
            <p:cNvCxnSpPr/>
            <p:nvPr/>
          </p:nvCxnSpPr>
          <p:spPr bwMode="auto">
            <a:xfrm flipH="1">
              <a:off x="2325350" y="1749319"/>
              <a:ext cx="1" cy="144000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62" name="Gerader Verbinder 61"/>
            <p:cNvCxnSpPr/>
            <p:nvPr/>
          </p:nvCxnSpPr>
          <p:spPr bwMode="auto">
            <a:xfrm flipH="1">
              <a:off x="3535084" y="1749319"/>
              <a:ext cx="1" cy="144000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63" name="Gerader Verbinder 62"/>
            <p:cNvCxnSpPr/>
            <p:nvPr/>
          </p:nvCxnSpPr>
          <p:spPr bwMode="auto">
            <a:xfrm flipH="1">
              <a:off x="4744818" y="1749319"/>
              <a:ext cx="1" cy="144000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64" name="Gerader Verbinder 63"/>
            <p:cNvCxnSpPr/>
            <p:nvPr/>
          </p:nvCxnSpPr>
          <p:spPr bwMode="auto">
            <a:xfrm flipH="1">
              <a:off x="5954552" y="1749319"/>
              <a:ext cx="1" cy="144000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65" name="Gerader Verbinder 64"/>
            <p:cNvCxnSpPr/>
            <p:nvPr/>
          </p:nvCxnSpPr>
          <p:spPr bwMode="auto">
            <a:xfrm flipH="1">
              <a:off x="7164287" y="1749319"/>
              <a:ext cx="1" cy="1440000"/>
            </a:xfrm>
            <a:prstGeom prst="line">
              <a:avLst/>
            </a:prstGeom>
            <a:solidFill>
              <a:srgbClr val="FFFFCC"/>
            </a:solidFill>
            <a:ln w="12700" cap="flat" cmpd="sng" algn="ctr">
              <a:solidFill>
                <a:schemeClr val="tx1"/>
              </a:solidFill>
              <a:prstDash val="solid"/>
              <a:round/>
              <a:headEnd type="none" w="med" len="med"/>
              <a:tailEnd type="none" w="med" len="med"/>
            </a:ln>
            <a:effectLst/>
          </p:spPr>
        </p:cxnSp>
        <p:sp>
          <p:nvSpPr>
            <p:cNvPr id="66" name="Textfeld 65"/>
            <p:cNvSpPr txBox="1"/>
            <p:nvPr/>
          </p:nvSpPr>
          <p:spPr>
            <a:xfrm>
              <a:off x="1405557" y="2881702"/>
              <a:ext cx="646163" cy="307777"/>
            </a:xfrm>
            <a:prstGeom prst="rect">
              <a:avLst/>
            </a:prstGeom>
            <a:noFill/>
          </p:spPr>
          <p:txBody>
            <a:bodyPr wrap="square" rtlCol="0">
              <a:spAutoFit/>
            </a:bodyPr>
            <a:lstStyle/>
            <a:p>
              <a:r>
                <a:rPr lang="de-CH" dirty="0">
                  <a:solidFill>
                    <a:srgbClr val="008000"/>
                  </a:solidFill>
                </a:rPr>
                <a:t>0-5%</a:t>
              </a:r>
            </a:p>
          </p:txBody>
        </p:sp>
        <p:sp>
          <p:nvSpPr>
            <p:cNvPr id="67" name="Textfeld 66"/>
            <p:cNvSpPr txBox="1"/>
            <p:nvPr/>
          </p:nvSpPr>
          <p:spPr>
            <a:xfrm>
              <a:off x="2552736" y="2881702"/>
              <a:ext cx="795128" cy="307777"/>
            </a:xfrm>
            <a:prstGeom prst="rect">
              <a:avLst/>
            </a:prstGeom>
            <a:noFill/>
          </p:spPr>
          <p:txBody>
            <a:bodyPr wrap="square" rtlCol="0">
              <a:spAutoFit/>
            </a:bodyPr>
            <a:lstStyle/>
            <a:p>
              <a:r>
                <a:rPr lang="de-CH" dirty="0">
                  <a:solidFill>
                    <a:srgbClr val="008000"/>
                  </a:solidFill>
                </a:rPr>
                <a:t>5-10%</a:t>
              </a:r>
            </a:p>
          </p:txBody>
        </p:sp>
        <p:sp>
          <p:nvSpPr>
            <p:cNvPr id="68" name="Textfeld 67"/>
            <p:cNvSpPr txBox="1"/>
            <p:nvPr/>
          </p:nvSpPr>
          <p:spPr>
            <a:xfrm>
              <a:off x="3612367" y="2881702"/>
              <a:ext cx="959633" cy="307777"/>
            </a:xfrm>
            <a:prstGeom prst="rect">
              <a:avLst/>
            </a:prstGeom>
            <a:noFill/>
          </p:spPr>
          <p:txBody>
            <a:bodyPr wrap="square" rtlCol="0">
              <a:spAutoFit/>
            </a:bodyPr>
            <a:lstStyle/>
            <a:p>
              <a:r>
                <a:rPr lang="de-CH" dirty="0">
                  <a:solidFill>
                    <a:srgbClr val="008000"/>
                  </a:solidFill>
                </a:rPr>
                <a:t>10-15%</a:t>
              </a:r>
            </a:p>
          </p:txBody>
        </p:sp>
        <p:sp>
          <p:nvSpPr>
            <p:cNvPr id="69" name="Textfeld 68"/>
            <p:cNvSpPr txBox="1"/>
            <p:nvPr/>
          </p:nvSpPr>
          <p:spPr>
            <a:xfrm>
              <a:off x="7222782" y="2881702"/>
              <a:ext cx="998915" cy="307777"/>
            </a:xfrm>
            <a:prstGeom prst="rect">
              <a:avLst/>
            </a:prstGeom>
            <a:noFill/>
          </p:spPr>
          <p:txBody>
            <a:bodyPr wrap="square" rtlCol="0">
              <a:spAutoFit/>
            </a:bodyPr>
            <a:lstStyle/>
            <a:p>
              <a:r>
                <a:rPr lang="de-CH" dirty="0">
                  <a:solidFill>
                    <a:srgbClr val="008000"/>
                  </a:solidFill>
                </a:rPr>
                <a:t>über 30%</a:t>
              </a:r>
            </a:p>
          </p:txBody>
        </p:sp>
        <p:sp>
          <p:nvSpPr>
            <p:cNvPr id="70" name="Textfeld 69"/>
            <p:cNvSpPr txBox="1"/>
            <p:nvPr/>
          </p:nvSpPr>
          <p:spPr>
            <a:xfrm>
              <a:off x="6132647" y="2881702"/>
              <a:ext cx="959633" cy="307777"/>
            </a:xfrm>
            <a:prstGeom prst="rect">
              <a:avLst/>
            </a:prstGeom>
            <a:noFill/>
          </p:spPr>
          <p:txBody>
            <a:bodyPr wrap="square" rtlCol="0">
              <a:spAutoFit/>
            </a:bodyPr>
            <a:lstStyle/>
            <a:p>
              <a:r>
                <a:rPr lang="de-CH" dirty="0">
                  <a:solidFill>
                    <a:srgbClr val="008000"/>
                  </a:solidFill>
                </a:rPr>
                <a:t>25-30%</a:t>
              </a:r>
            </a:p>
          </p:txBody>
        </p:sp>
        <p:sp>
          <p:nvSpPr>
            <p:cNvPr id="71" name="Textfeld 70"/>
            <p:cNvSpPr txBox="1"/>
            <p:nvPr/>
          </p:nvSpPr>
          <p:spPr>
            <a:xfrm>
              <a:off x="4836503" y="2881702"/>
              <a:ext cx="959633" cy="307777"/>
            </a:xfrm>
            <a:prstGeom prst="rect">
              <a:avLst/>
            </a:prstGeom>
            <a:noFill/>
          </p:spPr>
          <p:txBody>
            <a:bodyPr wrap="square" rtlCol="0">
              <a:spAutoFit/>
            </a:bodyPr>
            <a:lstStyle/>
            <a:p>
              <a:r>
                <a:rPr lang="de-CH" dirty="0">
                  <a:solidFill>
                    <a:srgbClr val="008000"/>
                  </a:solidFill>
                </a:rPr>
                <a:t>15-20%</a:t>
              </a:r>
            </a:p>
          </p:txBody>
        </p:sp>
      </p:grpSp>
      <p:sp>
        <p:nvSpPr>
          <p:cNvPr id="72" name="Rechteck 71"/>
          <p:cNvSpPr/>
          <p:nvPr/>
        </p:nvSpPr>
        <p:spPr>
          <a:xfrm>
            <a:off x="532387" y="5610380"/>
            <a:ext cx="3887603" cy="338554"/>
          </a:xfrm>
          <a:prstGeom prst="rect">
            <a:avLst/>
          </a:prstGeom>
        </p:spPr>
        <p:txBody>
          <a:bodyPr wrap="none">
            <a:spAutoFit/>
          </a:bodyPr>
          <a:lstStyle/>
          <a:p>
            <a:pPr lvl="0" algn="l">
              <a:spcBef>
                <a:spcPts val="1200"/>
              </a:spcBef>
              <a:spcAft>
                <a:spcPts val="1200"/>
              </a:spcAft>
            </a:pPr>
            <a:r>
              <a:rPr lang="de-CH" sz="16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1 Kanton: Ist-Bestand </a:t>
            </a:r>
            <a:r>
              <a:rPr lang="de-CH"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de-CH" sz="16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Soll-Bestand</a:t>
            </a:r>
            <a:r>
              <a:rPr lang="de-CH"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2569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09"/>
            <a:ext cx="7702946" cy="906751"/>
          </a:xfrm>
        </p:spPr>
        <p:txBody>
          <a:bodyPr/>
          <a:lstStyle/>
          <a:p>
            <a:r>
              <a:rPr lang="de-CH" sz="2000" dirty="0"/>
              <a:t>Personalbestände im Zivilschutz</a:t>
            </a:r>
            <a:br>
              <a:rPr lang="de-CH" sz="2000" dirty="0"/>
            </a:br>
            <a:r>
              <a:rPr lang="de-CH" sz="1800" b="0" dirty="0"/>
              <a:t>Personalbestände Aktive </a:t>
            </a:r>
            <a:r>
              <a:rPr lang="de-CH" sz="1800" b="0" dirty="0">
                <a:solidFill>
                  <a:srgbClr val="0070C0"/>
                </a:solidFill>
              </a:rPr>
              <a:t>IST</a:t>
            </a:r>
            <a:r>
              <a:rPr lang="de-CH" sz="1800" b="0" dirty="0"/>
              <a:t> - </a:t>
            </a:r>
            <a:r>
              <a:rPr lang="de-CH" sz="1800" b="0" dirty="0">
                <a:solidFill>
                  <a:srgbClr val="FF0000"/>
                </a:solidFill>
              </a:rPr>
              <a:t>SOLL</a:t>
            </a:r>
            <a:r>
              <a:rPr lang="de-CH" sz="1800" b="0" dirty="0"/>
              <a:t> nach Fachbereichen</a:t>
            </a:r>
            <a:br>
              <a:rPr lang="de-CH" sz="1800" b="0" dirty="0"/>
            </a:br>
            <a:r>
              <a:rPr lang="de-CH" sz="1800" b="0" dirty="0"/>
              <a:t>(Angaben von 22 Kantonen gemäss Umfrage April/Mai 2018)</a:t>
            </a:r>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graphicFrame>
        <p:nvGraphicFramePr>
          <p:cNvPr id="11" name="Diagramm 10"/>
          <p:cNvGraphicFramePr>
            <a:graphicFrameLocks/>
          </p:cNvGraphicFramePr>
          <p:nvPr/>
        </p:nvGraphicFramePr>
        <p:xfrm>
          <a:off x="1115616" y="1628800"/>
          <a:ext cx="7702946" cy="4535094"/>
        </p:xfrm>
        <a:graphic>
          <a:graphicData uri="http://schemas.openxmlformats.org/drawingml/2006/chart">
            <c:chart xmlns:c="http://schemas.openxmlformats.org/drawingml/2006/chart" xmlns:r="http://schemas.openxmlformats.org/officeDocument/2006/relationships" r:id="rId3"/>
          </a:graphicData>
        </a:graphic>
      </p:graphicFrame>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12032" r="20469"/>
          <a:stretch/>
        </p:blipFill>
        <p:spPr>
          <a:xfrm>
            <a:off x="3025328" y="2780928"/>
            <a:ext cx="615993" cy="612000"/>
          </a:xfrm>
          <a:prstGeom prst="rect">
            <a:avLst/>
          </a:prstGeom>
        </p:spPr>
      </p:pic>
      <p:pic>
        <p:nvPicPr>
          <p:cNvPr id="4" name="Grafik 3"/>
          <p:cNvPicPr>
            <a:picLocks noChangeAspect="1"/>
          </p:cNvPicPr>
          <p:nvPr/>
        </p:nvPicPr>
        <p:blipFill rotWithShape="1">
          <a:blip r:embed="rId5" cstate="print">
            <a:extLst>
              <a:ext uri="{28A0092B-C50C-407E-A947-70E740481C1C}">
                <a14:useLocalDpi xmlns:a14="http://schemas.microsoft.com/office/drawing/2010/main" val="0"/>
              </a:ext>
            </a:extLst>
          </a:blip>
          <a:srcRect l="38975" t="5112" b="3933"/>
          <a:stretch/>
        </p:blipFill>
        <p:spPr>
          <a:xfrm>
            <a:off x="5969031" y="1376840"/>
            <a:ext cx="615920" cy="612000"/>
          </a:xfrm>
          <a:prstGeom prst="rect">
            <a:avLst/>
          </a:prstGeom>
        </p:spPr>
      </p:pic>
      <p:pic>
        <p:nvPicPr>
          <p:cNvPr id="5" name="Grafik 4"/>
          <p:cNvPicPr>
            <a:picLocks noChangeAspect="1"/>
          </p:cNvPicPr>
          <p:nvPr/>
        </p:nvPicPr>
        <p:blipFill rotWithShape="1">
          <a:blip r:embed="rId6" cstate="print">
            <a:extLst>
              <a:ext uri="{28A0092B-C50C-407E-A947-70E740481C1C}">
                <a14:useLocalDpi xmlns:a14="http://schemas.microsoft.com/office/drawing/2010/main" val="0"/>
              </a:ext>
            </a:extLst>
          </a:blip>
          <a:srcRect r="26375" b="2121"/>
          <a:stretch/>
        </p:blipFill>
        <p:spPr>
          <a:xfrm>
            <a:off x="3995936" y="2168928"/>
            <a:ext cx="613795" cy="612000"/>
          </a:xfrm>
          <a:prstGeom prst="rect">
            <a:avLst/>
          </a:prstGeom>
        </p:spPr>
      </p:pic>
      <p:pic>
        <p:nvPicPr>
          <p:cNvPr id="6" name="Grafik 5"/>
          <p:cNvPicPr>
            <a:picLocks noChangeAspect="1"/>
          </p:cNvPicPr>
          <p:nvPr/>
        </p:nvPicPr>
        <p:blipFill rotWithShape="1">
          <a:blip r:embed="rId7" cstate="print">
            <a:extLst>
              <a:ext uri="{28A0092B-C50C-407E-A947-70E740481C1C}">
                <a14:useLocalDpi xmlns:a14="http://schemas.microsoft.com/office/drawing/2010/main" val="0"/>
              </a:ext>
            </a:extLst>
          </a:blip>
          <a:srcRect l="2307" t="1538" r="21161" b="3858"/>
          <a:stretch/>
        </p:blipFill>
        <p:spPr>
          <a:xfrm>
            <a:off x="4958463" y="3645088"/>
            <a:ext cx="621288" cy="576000"/>
          </a:xfrm>
          <a:prstGeom prst="rect">
            <a:avLst/>
          </a:prstGeom>
        </p:spPr>
      </p:pic>
      <p:pic>
        <p:nvPicPr>
          <p:cNvPr id="7" name="Grafik 6"/>
          <p:cNvPicPr>
            <a:picLocks noChangeAspect="1"/>
          </p:cNvPicPr>
          <p:nvPr/>
        </p:nvPicPr>
        <p:blipFill rotWithShape="1">
          <a:blip r:embed="rId8" cstate="print">
            <a:extLst>
              <a:ext uri="{28A0092B-C50C-407E-A947-70E740481C1C}">
                <a14:useLocalDpi xmlns:a14="http://schemas.microsoft.com/office/drawing/2010/main" val="0"/>
              </a:ext>
            </a:extLst>
          </a:blip>
          <a:srcRect l="24801" r="8263"/>
          <a:stretch/>
        </p:blipFill>
        <p:spPr>
          <a:xfrm>
            <a:off x="6905134" y="2672984"/>
            <a:ext cx="614474" cy="612000"/>
          </a:xfrm>
          <a:prstGeom prst="rect">
            <a:avLst/>
          </a:prstGeom>
        </p:spPr>
      </p:pic>
      <p:pic>
        <p:nvPicPr>
          <p:cNvPr id="8" name="Grafik 7"/>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38000" contrast="-60000"/>
                    </a14:imgEffect>
                  </a14:imgLayer>
                </a14:imgProps>
              </a:ext>
              <a:ext uri="{28A0092B-C50C-407E-A947-70E740481C1C}">
                <a14:useLocalDpi xmlns:a14="http://schemas.microsoft.com/office/drawing/2010/main" val="0"/>
              </a:ext>
            </a:extLst>
          </a:blip>
          <a:stretch>
            <a:fillRect/>
          </a:stretch>
        </p:blipFill>
        <p:spPr>
          <a:xfrm>
            <a:off x="7956377" y="3621772"/>
            <a:ext cx="584329" cy="540000"/>
          </a:xfrm>
          <a:prstGeom prst="rect">
            <a:avLst/>
          </a:prstGeom>
        </p:spPr>
      </p:pic>
      <p:pic>
        <p:nvPicPr>
          <p:cNvPr id="10" name="Grafik 9"/>
          <p:cNvPicPr>
            <a:picLocks noChangeAspect="1"/>
          </p:cNvPicPr>
          <p:nvPr/>
        </p:nvPicPr>
        <p:blipFill rotWithShape="1">
          <a:blip r:embed="rId11" cstate="print">
            <a:extLst>
              <a:ext uri="{28A0092B-C50C-407E-A947-70E740481C1C}">
                <a14:useLocalDpi xmlns:a14="http://schemas.microsoft.com/office/drawing/2010/main" val="0"/>
              </a:ext>
            </a:extLst>
          </a:blip>
          <a:srcRect l="30647" t="8303" r="8873" b="1051"/>
          <a:stretch/>
        </p:blipFill>
        <p:spPr>
          <a:xfrm>
            <a:off x="2039951" y="3742910"/>
            <a:ext cx="612000" cy="612000"/>
          </a:xfrm>
          <a:prstGeom prst="rect">
            <a:avLst/>
          </a:prstGeom>
        </p:spPr>
      </p:pic>
    </p:spTree>
    <p:extLst>
      <p:ext uri="{BB962C8B-B14F-4D97-AF65-F5344CB8AC3E}">
        <p14:creationId xmlns:p14="http://schemas.microsoft.com/office/powerpoint/2010/main" val="719417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09"/>
            <a:ext cx="7460274" cy="579997"/>
          </a:xfrm>
        </p:spPr>
        <p:txBody>
          <a:bodyPr/>
          <a:lstStyle/>
          <a:p>
            <a:pPr lvl="1"/>
            <a:r>
              <a:rPr lang="de-CH" sz="2000" dirty="0"/>
              <a:t>Entwicklung der Rekrutierungsbestände</a:t>
            </a:r>
            <a:br>
              <a:rPr lang="de-CH" sz="2000" dirty="0"/>
            </a:br>
            <a:r>
              <a:rPr lang="de-CH" sz="1800" b="0" dirty="0"/>
              <a:t>Für den Zivilschutz Rekrutierte</a:t>
            </a:r>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pic>
        <p:nvPicPr>
          <p:cNvPr id="6" name="Grafik 5"/>
          <p:cNvPicPr>
            <a:picLocks noChangeAspect="1"/>
          </p:cNvPicPr>
          <p:nvPr/>
        </p:nvPicPr>
        <p:blipFill rotWithShape="1">
          <a:blip r:embed="rId3"/>
          <a:srcRect l="10633" r="16460" b="21382"/>
          <a:stretch/>
        </p:blipFill>
        <p:spPr>
          <a:xfrm>
            <a:off x="1259632" y="5301207"/>
            <a:ext cx="6912768" cy="792089"/>
          </a:xfrm>
          <a:prstGeom prst="rect">
            <a:avLst/>
          </a:prstGeom>
        </p:spPr>
      </p:pic>
      <p:pic>
        <p:nvPicPr>
          <p:cNvPr id="7" name="Grafik 6"/>
          <p:cNvPicPr>
            <a:picLocks noChangeAspect="1"/>
          </p:cNvPicPr>
          <p:nvPr/>
        </p:nvPicPr>
        <p:blipFill>
          <a:blip r:embed="rId4"/>
          <a:stretch>
            <a:fillRect/>
          </a:stretch>
        </p:blipFill>
        <p:spPr>
          <a:xfrm>
            <a:off x="346037" y="922517"/>
            <a:ext cx="8485250" cy="4419039"/>
          </a:xfrm>
          <a:prstGeom prst="rect">
            <a:avLst/>
          </a:prstGeom>
        </p:spPr>
      </p:pic>
      <p:pic>
        <p:nvPicPr>
          <p:cNvPr id="8" name="Grafik 7"/>
          <p:cNvPicPr>
            <a:picLocks noChangeAspect="1"/>
          </p:cNvPicPr>
          <p:nvPr/>
        </p:nvPicPr>
        <p:blipFill rotWithShape="1">
          <a:blip r:embed="rId5" cstate="print">
            <a:extLst>
              <a:ext uri="{28A0092B-C50C-407E-A947-70E740481C1C}">
                <a14:useLocalDpi xmlns:a14="http://schemas.microsoft.com/office/drawing/2010/main" val="0"/>
              </a:ext>
            </a:extLst>
          </a:blip>
          <a:srcRect l="36961"/>
          <a:stretch/>
        </p:blipFill>
        <p:spPr>
          <a:xfrm>
            <a:off x="8028384" y="260648"/>
            <a:ext cx="804612" cy="720000"/>
          </a:xfrm>
          <a:prstGeom prst="rect">
            <a:avLst/>
          </a:prstGeom>
          <a:ln>
            <a:noFill/>
          </a:ln>
          <a:effectLst>
            <a:softEdge rad="112500"/>
          </a:effectLst>
        </p:spPr>
      </p:pic>
    </p:spTree>
    <p:extLst>
      <p:ext uri="{BB962C8B-B14F-4D97-AF65-F5344CB8AC3E}">
        <p14:creationId xmlns:p14="http://schemas.microsoft.com/office/powerpoint/2010/main" val="3569048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10"/>
            <a:ext cx="7702946" cy="475844"/>
          </a:xfrm>
        </p:spPr>
        <p:txBody>
          <a:bodyPr/>
          <a:lstStyle/>
          <a:p>
            <a:r>
              <a:rPr lang="de-CH" sz="2000" dirty="0"/>
              <a:t>Dienstpflicht und Diensttauglichkeit</a:t>
            </a:r>
            <a:br>
              <a:rPr lang="de-CH" sz="2000" dirty="0"/>
            </a:br>
            <a:br>
              <a:rPr lang="de-CH" sz="2000" dirty="0"/>
            </a:br>
            <a:endParaRPr lang="de-CH" sz="1800" b="0" dirty="0"/>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grpSp>
        <p:nvGrpSpPr>
          <p:cNvPr id="98" name="Gruppieren 97"/>
          <p:cNvGrpSpPr/>
          <p:nvPr/>
        </p:nvGrpSpPr>
        <p:grpSpPr>
          <a:xfrm>
            <a:off x="1115616" y="764704"/>
            <a:ext cx="5904656" cy="1715449"/>
            <a:chOff x="1115616" y="764704"/>
            <a:chExt cx="5904656" cy="1715449"/>
          </a:xfrm>
        </p:grpSpPr>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8986"/>
            <a:stretch/>
          </p:blipFill>
          <p:spPr bwMode="auto">
            <a:xfrm>
              <a:off x="1115616" y="764704"/>
              <a:ext cx="5904656" cy="125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7" name="Gruppieren 96"/>
            <p:cNvGrpSpPr/>
            <p:nvPr/>
          </p:nvGrpSpPr>
          <p:grpSpPr>
            <a:xfrm>
              <a:off x="1403648" y="1999923"/>
              <a:ext cx="4752893" cy="480230"/>
              <a:chOff x="1403648" y="1999923"/>
              <a:chExt cx="4752893" cy="480230"/>
            </a:xfrm>
          </p:grpSpPr>
          <p:sp>
            <p:nvSpPr>
              <p:cNvPr id="60" name="Pfeil nach unten 59"/>
              <p:cNvSpPr/>
              <p:nvPr/>
            </p:nvSpPr>
            <p:spPr bwMode="auto">
              <a:xfrm>
                <a:off x="1403648" y="1999923"/>
                <a:ext cx="648071" cy="467152"/>
              </a:xfrm>
              <a:prstGeom prst="downArrow">
                <a:avLst>
                  <a:gd name="adj1" fmla="val 50000"/>
                  <a:gd name="adj2" fmla="val 48659"/>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cxnSp>
            <p:nvCxnSpPr>
              <p:cNvPr id="63" name="Gewinkelter Verbinder 62"/>
              <p:cNvCxnSpPr/>
              <p:nvPr/>
            </p:nvCxnSpPr>
            <p:spPr bwMode="auto">
              <a:xfrm rot="10800000" flipV="1">
                <a:off x="1979712" y="2010774"/>
                <a:ext cx="1296144" cy="122081"/>
              </a:xfrm>
              <a:prstGeom prst="bentConnector3">
                <a:avLst>
                  <a:gd name="adj1" fmla="val 713"/>
                </a:avLst>
              </a:prstGeom>
              <a:solidFill>
                <a:srgbClr val="FFFFCC"/>
              </a:solidFill>
              <a:ln w="19050" cap="flat" cmpd="sng" algn="ctr">
                <a:solidFill>
                  <a:schemeClr val="tx1"/>
                </a:solidFill>
                <a:prstDash val="lgDash"/>
                <a:round/>
                <a:headEnd type="none" w="med" len="med"/>
                <a:tailEnd type="triangle"/>
              </a:ln>
              <a:effectLst/>
            </p:spPr>
          </p:cxnSp>
          <p:sp>
            <p:nvSpPr>
              <p:cNvPr id="76" name="Freihandform 75"/>
              <p:cNvSpPr/>
              <p:nvPr/>
            </p:nvSpPr>
            <p:spPr bwMode="auto">
              <a:xfrm>
                <a:off x="3995194" y="2004814"/>
                <a:ext cx="2161347" cy="475339"/>
              </a:xfrm>
              <a:custGeom>
                <a:avLst/>
                <a:gdLst>
                  <a:gd name="connsiteX0" fmla="*/ 2260947 w 2267210"/>
                  <a:gd name="connsiteY0" fmla="*/ 0 h 419621"/>
                  <a:gd name="connsiteX1" fmla="*/ 2267210 w 2267210"/>
                  <a:gd name="connsiteY1" fmla="*/ 250520 h 419621"/>
                  <a:gd name="connsiteX2" fmla="*/ 0 w 2267210"/>
                  <a:gd name="connsiteY2" fmla="*/ 244257 h 419621"/>
                  <a:gd name="connsiteX3" fmla="*/ 0 w 2267210"/>
                  <a:gd name="connsiteY3" fmla="*/ 419621 h 419621"/>
                  <a:gd name="connsiteX0" fmla="*/ 2260947 w 2267210"/>
                  <a:gd name="connsiteY0" fmla="*/ 0 h 419621"/>
                  <a:gd name="connsiteX1" fmla="*/ 2267210 w 2267210"/>
                  <a:gd name="connsiteY1" fmla="*/ 237994 h 419621"/>
                  <a:gd name="connsiteX2" fmla="*/ 0 w 2267210"/>
                  <a:gd name="connsiteY2" fmla="*/ 244257 h 419621"/>
                  <a:gd name="connsiteX3" fmla="*/ 0 w 2267210"/>
                  <a:gd name="connsiteY3" fmla="*/ 419621 h 419621"/>
                </a:gdLst>
                <a:ahLst/>
                <a:cxnLst>
                  <a:cxn ang="0">
                    <a:pos x="connsiteX0" y="connsiteY0"/>
                  </a:cxn>
                  <a:cxn ang="0">
                    <a:pos x="connsiteX1" y="connsiteY1"/>
                  </a:cxn>
                  <a:cxn ang="0">
                    <a:pos x="connsiteX2" y="connsiteY2"/>
                  </a:cxn>
                  <a:cxn ang="0">
                    <a:pos x="connsiteX3" y="connsiteY3"/>
                  </a:cxn>
                </a:cxnLst>
                <a:rect l="l" t="t" r="r" b="b"/>
                <a:pathLst>
                  <a:path w="2267210" h="419621">
                    <a:moveTo>
                      <a:pt x="2260947" y="0"/>
                    </a:moveTo>
                    <a:lnTo>
                      <a:pt x="2267210" y="237994"/>
                    </a:lnTo>
                    <a:lnTo>
                      <a:pt x="0" y="244257"/>
                    </a:lnTo>
                    <a:lnTo>
                      <a:pt x="0" y="419621"/>
                    </a:lnTo>
                  </a:path>
                </a:pathLst>
              </a:custGeom>
              <a:noFill/>
              <a:ln w="19050" cap="flat" cmpd="sng" algn="ctr">
                <a:solidFill>
                  <a:schemeClr val="tx1"/>
                </a:solidFill>
                <a:prstDash val="dash"/>
                <a:round/>
                <a:headEnd type="none" w="med" len="med"/>
                <a:tailEnd type="triangl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cxnSp>
            <p:nvCxnSpPr>
              <p:cNvPr id="78" name="Gerade Verbindung mit Pfeil 77"/>
              <p:cNvCxnSpPr/>
              <p:nvPr/>
            </p:nvCxnSpPr>
            <p:spPr bwMode="auto">
              <a:xfrm>
                <a:off x="4754166" y="2018711"/>
                <a:ext cx="0" cy="251631"/>
              </a:xfrm>
              <a:prstGeom prst="straightConnector1">
                <a:avLst/>
              </a:prstGeom>
              <a:solidFill>
                <a:srgbClr val="FFFFCC"/>
              </a:solidFill>
              <a:ln w="19050" cap="flat" cmpd="sng" algn="ctr">
                <a:solidFill>
                  <a:schemeClr val="tx1"/>
                </a:solidFill>
                <a:prstDash val="dash"/>
                <a:round/>
                <a:headEnd type="none" w="med" len="med"/>
                <a:tailEnd type="triangle"/>
              </a:ln>
              <a:effectLst/>
            </p:spPr>
          </p:cxnSp>
        </p:grpSp>
      </p:grpSp>
      <p:grpSp>
        <p:nvGrpSpPr>
          <p:cNvPr id="96" name="Gruppieren 95"/>
          <p:cNvGrpSpPr/>
          <p:nvPr/>
        </p:nvGrpSpPr>
        <p:grpSpPr>
          <a:xfrm>
            <a:off x="1115616" y="2492896"/>
            <a:ext cx="5904656" cy="3528392"/>
            <a:chOff x="1115616" y="2492896"/>
            <a:chExt cx="5904656" cy="3528392"/>
          </a:xfrm>
        </p:grpSpPr>
        <p:sp>
          <p:nvSpPr>
            <p:cNvPr id="86" name="Rechteck 85"/>
            <p:cNvSpPr/>
            <p:nvPr/>
          </p:nvSpPr>
          <p:spPr bwMode="auto">
            <a:xfrm>
              <a:off x="3446369" y="2552811"/>
              <a:ext cx="3533210" cy="2432181"/>
            </a:xfrm>
            <a:prstGeom prst="rect">
              <a:avLst/>
            </a:prstGeom>
            <a:solidFill>
              <a:srgbClr val="DDDDDD"/>
            </a:solidFill>
            <a:ln w="19050" cap="flat" cmpd="sng" algn="ctr">
              <a:no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grpSp>
          <p:nvGrpSpPr>
            <p:cNvPr id="59" name="Gruppieren 58"/>
            <p:cNvGrpSpPr/>
            <p:nvPr/>
          </p:nvGrpSpPr>
          <p:grpSpPr>
            <a:xfrm>
              <a:off x="1232206" y="2564904"/>
              <a:ext cx="5644050" cy="3379756"/>
              <a:chOff x="1232206" y="2677444"/>
              <a:chExt cx="5644050" cy="3379756"/>
            </a:xfrm>
          </p:grpSpPr>
          <p:sp>
            <p:nvSpPr>
              <p:cNvPr id="2" name="Ellipse 1"/>
              <p:cNvSpPr/>
              <p:nvPr/>
            </p:nvSpPr>
            <p:spPr bwMode="auto">
              <a:xfrm>
                <a:off x="1323895" y="5229200"/>
                <a:ext cx="828000" cy="828000"/>
              </a:xfrm>
              <a:prstGeom prst="ellipse">
                <a:avLst/>
              </a:prstGeom>
              <a:solidFill>
                <a:srgbClr val="336600"/>
              </a:soli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900" b="1" i="0" u="none" strike="noStrike" cap="none" normalizeH="0" baseline="0" dirty="0">
                    <a:ln>
                      <a:noFill/>
                    </a:ln>
                    <a:solidFill>
                      <a:schemeClr val="bg1"/>
                    </a:solidFill>
                    <a:effectLst/>
                    <a:latin typeface="Arial" charset="0"/>
                  </a:rPr>
                  <a:t>Armee</a:t>
                </a:r>
              </a:p>
            </p:txBody>
          </p:sp>
          <p:sp>
            <p:nvSpPr>
              <p:cNvPr id="10" name="Ellipse 9"/>
              <p:cNvSpPr/>
              <p:nvPr/>
            </p:nvSpPr>
            <p:spPr bwMode="auto">
              <a:xfrm>
                <a:off x="4877339" y="4076889"/>
                <a:ext cx="828000" cy="828000"/>
              </a:xfrm>
              <a:prstGeom prst="ellipse">
                <a:avLst/>
              </a:prstGeom>
              <a:solidFill>
                <a:schemeClr val="tx2">
                  <a:lumMod val="50000"/>
                  <a:lumOff val="50000"/>
                </a:schemeClr>
              </a:soli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900" b="1" i="0" u="none" strike="noStrike" cap="none" normalizeH="0" baseline="0" dirty="0">
                    <a:ln>
                      <a:noFill/>
                    </a:ln>
                    <a:solidFill>
                      <a:schemeClr val="bg1"/>
                    </a:solidFill>
                    <a:effectLst/>
                    <a:latin typeface="Arial" charset="0"/>
                  </a:rPr>
                  <a:t>Ersatz-abgabe</a:t>
                </a:r>
              </a:p>
            </p:txBody>
          </p:sp>
          <p:sp>
            <p:nvSpPr>
              <p:cNvPr id="11" name="Ellipse 10"/>
              <p:cNvSpPr/>
              <p:nvPr/>
            </p:nvSpPr>
            <p:spPr bwMode="auto">
              <a:xfrm>
                <a:off x="3581195" y="4076889"/>
                <a:ext cx="828000" cy="828000"/>
              </a:xfrm>
              <a:prstGeom prst="ellipse">
                <a:avLst/>
              </a:prstGeom>
              <a:gradFill flip="none" rotWithShape="1">
                <a:gsLst>
                  <a:gs pos="0">
                    <a:srgbClr val="FF8409"/>
                  </a:gs>
                  <a:gs pos="100000">
                    <a:schemeClr val="tx1">
                      <a:lumMod val="50000"/>
                      <a:lumOff val="50000"/>
                    </a:schemeClr>
                  </a:gs>
                </a:gsLst>
                <a:lin ang="0" scaled="1"/>
                <a:tileRect/>
              </a:gra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800" b="1" i="0" u="none" strike="noStrike" cap="none" normalizeH="0" baseline="0" dirty="0">
                    <a:ln>
                      <a:noFill/>
                    </a:ln>
                    <a:solidFill>
                      <a:schemeClr val="bg1"/>
                    </a:solidFill>
                    <a:effectLst/>
                    <a:latin typeface="Arial" charset="0"/>
                  </a:rPr>
                  <a:t>Zivilschutz</a:t>
                </a:r>
                <a:br>
                  <a:rPr kumimoji="0" lang="de-CH" sz="800" b="1" i="0" u="none" strike="noStrike" cap="none" normalizeH="0" baseline="0" dirty="0">
                    <a:ln>
                      <a:noFill/>
                    </a:ln>
                    <a:solidFill>
                      <a:schemeClr val="bg1"/>
                    </a:solidFill>
                    <a:effectLst/>
                    <a:latin typeface="Arial" charset="0"/>
                  </a:rPr>
                </a:br>
                <a:r>
                  <a:rPr kumimoji="0" lang="de-CH" sz="800" b="1" i="0" u="none" strike="noStrike" cap="none" normalizeH="0" baseline="0" dirty="0">
                    <a:ln>
                      <a:noFill/>
                    </a:ln>
                    <a:solidFill>
                      <a:schemeClr val="bg1"/>
                    </a:solidFill>
                    <a:effectLst/>
                    <a:latin typeface="Arial" charset="0"/>
                  </a:rPr>
                  <a:t>&amp;</a:t>
                </a:r>
                <a:br>
                  <a:rPr kumimoji="0" lang="de-CH" sz="800" b="1" i="0" u="none" strike="noStrike" cap="none" normalizeH="0" baseline="0" dirty="0">
                    <a:ln>
                      <a:noFill/>
                    </a:ln>
                    <a:solidFill>
                      <a:schemeClr val="bg1"/>
                    </a:solidFill>
                    <a:effectLst/>
                    <a:latin typeface="Arial" charset="0"/>
                  </a:rPr>
                </a:br>
                <a:r>
                  <a:rPr kumimoji="0" lang="de-CH" sz="800" b="1" i="0" u="none" strike="noStrike" cap="none" normalizeH="0" baseline="0" dirty="0">
                    <a:ln>
                      <a:noFill/>
                    </a:ln>
                    <a:solidFill>
                      <a:schemeClr val="bg1"/>
                    </a:solidFill>
                    <a:effectLst/>
                    <a:latin typeface="Arial" charset="0"/>
                  </a:rPr>
                  <a:t>Ersatz-abgabe</a:t>
                </a:r>
              </a:p>
            </p:txBody>
          </p:sp>
          <p:sp>
            <p:nvSpPr>
              <p:cNvPr id="12" name="Ellipse 11"/>
              <p:cNvSpPr/>
              <p:nvPr/>
            </p:nvSpPr>
            <p:spPr bwMode="auto">
              <a:xfrm>
                <a:off x="2538653" y="4076889"/>
                <a:ext cx="828000" cy="828000"/>
              </a:xfrm>
              <a:prstGeom prst="ellips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900" b="1" i="0" u="none" strike="noStrike" cap="none" normalizeH="0" baseline="0" dirty="0">
                    <a:ln>
                      <a:noFill/>
                    </a:ln>
                    <a:solidFill>
                      <a:schemeClr val="bg1"/>
                    </a:solidFill>
                    <a:effectLst/>
                    <a:latin typeface="Arial" charset="0"/>
                  </a:rPr>
                  <a:t>Zivildienst</a:t>
                </a:r>
              </a:p>
            </p:txBody>
          </p:sp>
          <p:sp>
            <p:nvSpPr>
              <p:cNvPr id="13" name="Ellipse 12"/>
              <p:cNvSpPr/>
              <p:nvPr/>
            </p:nvSpPr>
            <p:spPr bwMode="auto">
              <a:xfrm>
                <a:off x="6048256" y="2769117"/>
                <a:ext cx="828000" cy="82800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900" b="1" i="0" u="none" strike="noStrike" cap="none" normalizeH="0" baseline="0" dirty="0">
                    <a:ln>
                      <a:noFill/>
                    </a:ln>
                    <a:effectLst/>
                    <a:latin typeface="Arial" charset="0"/>
                  </a:rPr>
                  <a:t>Keine Ersatz-abgabe</a:t>
                </a:r>
              </a:p>
            </p:txBody>
          </p:sp>
          <p:grpSp>
            <p:nvGrpSpPr>
              <p:cNvPr id="6" name="Gruppieren 5"/>
              <p:cNvGrpSpPr/>
              <p:nvPr/>
            </p:nvGrpSpPr>
            <p:grpSpPr>
              <a:xfrm>
                <a:off x="1232206" y="2677444"/>
                <a:ext cx="1008112" cy="1008000"/>
                <a:chOff x="7308304" y="2996952"/>
                <a:chExt cx="1008112" cy="1008000"/>
              </a:xfrm>
            </p:grpSpPr>
            <p:sp>
              <p:nvSpPr>
                <p:cNvPr id="4" name="Raute 3"/>
                <p:cNvSpPr/>
                <p:nvPr/>
              </p:nvSpPr>
              <p:spPr bwMode="auto">
                <a:xfrm>
                  <a:off x="7308304" y="2996952"/>
                  <a:ext cx="1008112" cy="1008000"/>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900" b="0" i="0" u="none" strike="noStrike" cap="none" normalizeH="0" baseline="0" dirty="0">
                    <a:ln>
                      <a:noFill/>
                    </a:ln>
                    <a:solidFill>
                      <a:schemeClr val="tx1"/>
                    </a:solidFill>
                    <a:effectLst/>
                    <a:latin typeface="Arial" charset="0"/>
                  </a:endParaRPr>
                </a:p>
              </p:txBody>
            </p:sp>
            <p:sp>
              <p:nvSpPr>
                <p:cNvPr id="5" name="Textfeld 4"/>
                <p:cNvSpPr txBox="1"/>
                <p:nvPr/>
              </p:nvSpPr>
              <p:spPr>
                <a:xfrm>
                  <a:off x="7405936" y="3345101"/>
                  <a:ext cx="819716" cy="338554"/>
                </a:xfrm>
                <a:prstGeom prst="rect">
                  <a:avLst/>
                </a:prstGeom>
                <a:noFill/>
              </p:spPr>
              <p:txBody>
                <a:bodyPr wrap="square" rtlCol="0">
                  <a:spAutoFit/>
                </a:bodyPr>
                <a:lstStyle/>
                <a:p>
                  <a:r>
                    <a:rPr lang="de-CH" sz="800" b="1" dirty="0">
                      <a:solidFill>
                        <a:schemeClr val="bg1"/>
                      </a:solidFill>
                    </a:rPr>
                    <a:t>Militärdienst-</a:t>
                  </a:r>
                  <a:br>
                    <a:rPr lang="de-CH" sz="800" b="1" dirty="0">
                      <a:solidFill>
                        <a:schemeClr val="bg1"/>
                      </a:solidFill>
                    </a:rPr>
                  </a:br>
                  <a:r>
                    <a:rPr lang="de-CH" sz="800" b="1" dirty="0">
                      <a:solidFill>
                        <a:schemeClr val="bg1"/>
                      </a:solidFill>
                    </a:rPr>
                    <a:t>tauglich?</a:t>
                  </a:r>
                </a:p>
              </p:txBody>
            </p:sp>
          </p:grpSp>
          <p:grpSp>
            <p:nvGrpSpPr>
              <p:cNvPr id="15" name="Gruppieren 14"/>
              <p:cNvGrpSpPr/>
              <p:nvPr/>
            </p:nvGrpSpPr>
            <p:grpSpPr>
              <a:xfrm>
                <a:off x="3491880" y="2677444"/>
                <a:ext cx="1008112" cy="1008000"/>
                <a:chOff x="7415346" y="2996952"/>
                <a:chExt cx="1008112" cy="1008000"/>
              </a:xfrm>
            </p:grpSpPr>
            <p:sp>
              <p:nvSpPr>
                <p:cNvPr id="16" name="Raute 15"/>
                <p:cNvSpPr/>
                <p:nvPr/>
              </p:nvSpPr>
              <p:spPr bwMode="auto">
                <a:xfrm>
                  <a:off x="7415346" y="2996952"/>
                  <a:ext cx="1008112" cy="1008000"/>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900" b="0" i="0" u="none" strike="noStrike" cap="none" normalizeH="0" baseline="0" dirty="0">
                    <a:ln>
                      <a:noFill/>
                    </a:ln>
                    <a:solidFill>
                      <a:schemeClr val="tx1"/>
                    </a:solidFill>
                    <a:effectLst/>
                    <a:latin typeface="Arial" charset="0"/>
                  </a:endParaRPr>
                </a:p>
              </p:txBody>
            </p:sp>
            <p:sp>
              <p:nvSpPr>
                <p:cNvPr id="17" name="Textfeld 16"/>
                <p:cNvSpPr txBox="1"/>
                <p:nvPr/>
              </p:nvSpPr>
              <p:spPr>
                <a:xfrm>
                  <a:off x="7474829" y="3351364"/>
                  <a:ext cx="864000" cy="338554"/>
                </a:xfrm>
                <a:prstGeom prst="rect">
                  <a:avLst/>
                </a:prstGeom>
                <a:noFill/>
              </p:spPr>
              <p:txBody>
                <a:bodyPr wrap="square" rtlCol="0">
                  <a:spAutoFit/>
                </a:bodyPr>
                <a:lstStyle/>
                <a:p>
                  <a:r>
                    <a:rPr lang="de-CH" sz="800" b="1" dirty="0">
                      <a:solidFill>
                        <a:schemeClr val="bg1"/>
                      </a:solidFill>
                    </a:rPr>
                    <a:t>Schutzdienst-</a:t>
                  </a:r>
                  <a:br>
                    <a:rPr lang="de-CH" sz="800" b="1" dirty="0">
                      <a:solidFill>
                        <a:schemeClr val="bg1"/>
                      </a:solidFill>
                    </a:rPr>
                  </a:br>
                  <a:r>
                    <a:rPr lang="de-CH" sz="800" b="1" dirty="0">
                      <a:solidFill>
                        <a:schemeClr val="bg1"/>
                      </a:solidFill>
                    </a:rPr>
                    <a:t>tauglich?</a:t>
                  </a:r>
                </a:p>
              </p:txBody>
            </p:sp>
          </p:grpSp>
          <p:grpSp>
            <p:nvGrpSpPr>
              <p:cNvPr id="19" name="Gruppieren 18"/>
              <p:cNvGrpSpPr/>
              <p:nvPr/>
            </p:nvGrpSpPr>
            <p:grpSpPr>
              <a:xfrm>
                <a:off x="1232206" y="3983511"/>
                <a:ext cx="1008112" cy="1008000"/>
                <a:chOff x="7308304" y="2996952"/>
                <a:chExt cx="1008112" cy="1008000"/>
              </a:xfrm>
            </p:grpSpPr>
            <p:sp>
              <p:nvSpPr>
                <p:cNvPr id="20" name="Raute 19"/>
                <p:cNvSpPr/>
                <p:nvPr/>
              </p:nvSpPr>
              <p:spPr bwMode="auto">
                <a:xfrm>
                  <a:off x="7308304" y="2996952"/>
                  <a:ext cx="1008112" cy="1008000"/>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900" b="0" i="0" u="none" strike="noStrike" cap="none" normalizeH="0" baseline="0" dirty="0">
                    <a:ln>
                      <a:noFill/>
                    </a:ln>
                    <a:solidFill>
                      <a:schemeClr val="tx1"/>
                    </a:solidFill>
                    <a:effectLst/>
                    <a:latin typeface="Arial" charset="0"/>
                  </a:endParaRPr>
                </a:p>
              </p:txBody>
            </p:sp>
            <p:sp>
              <p:nvSpPr>
                <p:cNvPr id="21" name="Textfeld 20"/>
                <p:cNvSpPr txBox="1"/>
                <p:nvPr/>
              </p:nvSpPr>
              <p:spPr>
                <a:xfrm>
                  <a:off x="7405936" y="3238630"/>
                  <a:ext cx="819716" cy="461665"/>
                </a:xfrm>
                <a:prstGeom prst="rect">
                  <a:avLst/>
                </a:prstGeom>
                <a:noFill/>
              </p:spPr>
              <p:txBody>
                <a:bodyPr wrap="square" rtlCol="0">
                  <a:spAutoFit/>
                </a:bodyPr>
                <a:lstStyle/>
                <a:p>
                  <a:r>
                    <a:rPr lang="de-CH" sz="800" b="1" dirty="0">
                      <a:solidFill>
                        <a:schemeClr val="bg1"/>
                      </a:solidFill>
                    </a:rPr>
                    <a:t>Mit Gewissen</a:t>
                  </a:r>
                  <a:br>
                    <a:rPr lang="de-CH" sz="800" b="1" dirty="0">
                      <a:solidFill>
                        <a:schemeClr val="bg1"/>
                      </a:solidFill>
                    </a:rPr>
                  </a:br>
                  <a:r>
                    <a:rPr lang="de-CH" sz="800" b="1" dirty="0">
                      <a:solidFill>
                        <a:schemeClr val="bg1"/>
                      </a:solidFill>
                    </a:rPr>
                    <a:t>vereinbar?</a:t>
                  </a:r>
                </a:p>
              </p:txBody>
            </p:sp>
          </p:grpSp>
          <p:grpSp>
            <p:nvGrpSpPr>
              <p:cNvPr id="22" name="Gruppieren 21"/>
              <p:cNvGrpSpPr/>
              <p:nvPr/>
            </p:nvGrpSpPr>
            <p:grpSpPr>
              <a:xfrm>
                <a:off x="4788024" y="2677444"/>
                <a:ext cx="1008112" cy="1008000"/>
                <a:chOff x="7439794" y="2996952"/>
                <a:chExt cx="1008112" cy="1008000"/>
              </a:xfrm>
            </p:grpSpPr>
            <p:sp>
              <p:nvSpPr>
                <p:cNvPr id="23" name="Raute 22"/>
                <p:cNvSpPr/>
                <p:nvPr/>
              </p:nvSpPr>
              <p:spPr bwMode="auto">
                <a:xfrm>
                  <a:off x="7439794" y="2996952"/>
                  <a:ext cx="1008112" cy="1008000"/>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900" b="0" i="0" u="none" strike="noStrike" cap="none" normalizeH="0" baseline="0" dirty="0">
                    <a:ln>
                      <a:noFill/>
                    </a:ln>
                    <a:solidFill>
                      <a:schemeClr val="tx1"/>
                    </a:solidFill>
                    <a:effectLst/>
                    <a:latin typeface="Arial" charset="0"/>
                  </a:endParaRPr>
                </a:p>
              </p:txBody>
            </p:sp>
            <p:sp>
              <p:nvSpPr>
                <p:cNvPr id="24" name="Textfeld 23"/>
                <p:cNvSpPr txBox="1"/>
                <p:nvPr/>
              </p:nvSpPr>
              <p:spPr>
                <a:xfrm>
                  <a:off x="7540541" y="3205724"/>
                  <a:ext cx="819716" cy="584775"/>
                </a:xfrm>
                <a:prstGeom prst="rect">
                  <a:avLst/>
                </a:prstGeom>
                <a:noFill/>
              </p:spPr>
              <p:txBody>
                <a:bodyPr wrap="square" rtlCol="0">
                  <a:spAutoFit/>
                </a:bodyPr>
                <a:lstStyle/>
                <a:p>
                  <a:r>
                    <a:rPr lang="de-CH" sz="800" b="1" dirty="0">
                      <a:solidFill>
                        <a:schemeClr val="bg1"/>
                      </a:solidFill>
                    </a:rPr>
                    <a:t>IV bzw. Integritäts-schädigung &gt; 40%?</a:t>
                  </a:r>
                </a:p>
              </p:txBody>
            </p:sp>
          </p:grpSp>
          <p:sp>
            <p:nvSpPr>
              <p:cNvPr id="7" name="Textfeld 6"/>
              <p:cNvSpPr txBox="1"/>
              <p:nvPr/>
            </p:nvSpPr>
            <p:spPr>
              <a:xfrm>
                <a:off x="5716368" y="2927589"/>
                <a:ext cx="396000" cy="246221"/>
              </a:xfrm>
              <a:prstGeom prst="rect">
                <a:avLst/>
              </a:prstGeom>
              <a:noFill/>
            </p:spPr>
            <p:txBody>
              <a:bodyPr wrap="square" rtlCol="0">
                <a:spAutoFit/>
              </a:bodyPr>
              <a:lstStyle/>
              <a:p>
                <a:r>
                  <a:rPr lang="de-CH" sz="1000" dirty="0"/>
                  <a:t>JA</a:t>
                </a:r>
              </a:p>
            </p:txBody>
          </p:sp>
          <p:sp>
            <p:nvSpPr>
              <p:cNvPr id="26" name="Textfeld 25"/>
              <p:cNvSpPr txBox="1"/>
              <p:nvPr/>
            </p:nvSpPr>
            <p:spPr>
              <a:xfrm>
                <a:off x="2419321" y="2943159"/>
                <a:ext cx="504000" cy="246221"/>
              </a:xfrm>
              <a:prstGeom prst="rect">
                <a:avLst/>
              </a:prstGeom>
              <a:noFill/>
            </p:spPr>
            <p:txBody>
              <a:bodyPr wrap="square" rtlCol="0">
                <a:spAutoFit/>
              </a:bodyPr>
              <a:lstStyle/>
              <a:p>
                <a:r>
                  <a:rPr lang="de-CH" sz="1000" dirty="0"/>
                  <a:t>NEIN</a:t>
                </a:r>
              </a:p>
            </p:txBody>
          </p:sp>
          <p:sp>
            <p:nvSpPr>
              <p:cNvPr id="27" name="Textfeld 26"/>
              <p:cNvSpPr txBox="1"/>
              <p:nvPr/>
            </p:nvSpPr>
            <p:spPr>
              <a:xfrm>
                <a:off x="4387380" y="2927590"/>
                <a:ext cx="504000" cy="246221"/>
              </a:xfrm>
              <a:prstGeom prst="rect">
                <a:avLst/>
              </a:prstGeom>
              <a:noFill/>
            </p:spPr>
            <p:txBody>
              <a:bodyPr wrap="square" rtlCol="0">
                <a:spAutoFit/>
              </a:bodyPr>
              <a:lstStyle/>
              <a:p>
                <a:r>
                  <a:rPr lang="de-CH" sz="1000" dirty="0"/>
                  <a:t>NEIN</a:t>
                </a:r>
              </a:p>
            </p:txBody>
          </p:sp>
          <p:sp>
            <p:nvSpPr>
              <p:cNvPr id="28" name="Textfeld 27"/>
              <p:cNvSpPr txBox="1"/>
              <p:nvPr/>
            </p:nvSpPr>
            <p:spPr>
              <a:xfrm>
                <a:off x="2120446" y="4247258"/>
                <a:ext cx="504000" cy="246221"/>
              </a:xfrm>
              <a:prstGeom prst="rect">
                <a:avLst/>
              </a:prstGeom>
              <a:noFill/>
            </p:spPr>
            <p:txBody>
              <a:bodyPr wrap="square" rtlCol="0">
                <a:spAutoFit/>
              </a:bodyPr>
              <a:lstStyle/>
              <a:p>
                <a:r>
                  <a:rPr lang="de-CH" sz="1000" dirty="0"/>
                  <a:t>NEIN</a:t>
                </a:r>
              </a:p>
            </p:txBody>
          </p:sp>
          <p:sp>
            <p:nvSpPr>
              <p:cNvPr id="29" name="Textfeld 28"/>
              <p:cNvSpPr txBox="1"/>
              <p:nvPr/>
            </p:nvSpPr>
            <p:spPr>
              <a:xfrm>
                <a:off x="5245194" y="3752580"/>
                <a:ext cx="504000" cy="246221"/>
              </a:xfrm>
              <a:prstGeom prst="rect">
                <a:avLst/>
              </a:prstGeom>
              <a:noFill/>
            </p:spPr>
            <p:txBody>
              <a:bodyPr wrap="square" rtlCol="0">
                <a:spAutoFit/>
              </a:bodyPr>
              <a:lstStyle/>
              <a:p>
                <a:r>
                  <a:rPr lang="de-CH" sz="1000" dirty="0"/>
                  <a:t>NEIN</a:t>
                </a:r>
              </a:p>
            </p:txBody>
          </p:sp>
          <p:sp>
            <p:nvSpPr>
              <p:cNvPr id="31" name="Textfeld 30"/>
              <p:cNvSpPr txBox="1"/>
              <p:nvPr/>
            </p:nvSpPr>
            <p:spPr>
              <a:xfrm>
                <a:off x="3935268" y="3746317"/>
                <a:ext cx="396000" cy="246221"/>
              </a:xfrm>
              <a:prstGeom prst="rect">
                <a:avLst/>
              </a:prstGeom>
              <a:noFill/>
            </p:spPr>
            <p:txBody>
              <a:bodyPr wrap="square" rtlCol="0">
                <a:spAutoFit/>
              </a:bodyPr>
              <a:lstStyle/>
              <a:p>
                <a:r>
                  <a:rPr lang="de-CH" sz="1000" dirty="0"/>
                  <a:t>JA</a:t>
                </a:r>
              </a:p>
            </p:txBody>
          </p:sp>
          <p:sp>
            <p:nvSpPr>
              <p:cNvPr id="32" name="Textfeld 31"/>
              <p:cNvSpPr txBox="1"/>
              <p:nvPr/>
            </p:nvSpPr>
            <p:spPr>
              <a:xfrm>
                <a:off x="1672044" y="4957157"/>
                <a:ext cx="396000" cy="246221"/>
              </a:xfrm>
              <a:prstGeom prst="rect">
                <a:avLst/>
              </a:prstGeom>
              <a:noFill/>
            </p:spPr>
            <p:txBody>
              <a:bodyPr wrap="square" rtlCol="0">
                <a:spAutoFit/>
              </a:bodyPr>
              <a:lstStyle/>
              <a:p>
                <a:r>
                  <a:rPr lang="de-CH" sz="1000" dirty="0"/>
                  <a:t>JA</a:t>
                </a:r>
              </a:p>
            </p:txBody>
          </p:sp>
          <p:sp>
            <p:nvSpPr>
              <p:cNvPr id="33" name="Textfeld 32"/>
              <p:cNvSpPr txBox="1"/>
              <p:nvPr/>
            </p:nvSpPr>
            <p:spPr>
              <a:xfrm>
                <a:off x="1672891" y="3724415"/>
                <a:ext cx="396000" cy="246221"/>
              </a:xfrm>
              <a:prstGeom prst="rect">
                <a:avLst/>
              </a:prstGeom>
              <a:noFill/>
            </p:spPr>
            <p:txBody>
              <a:bodyPr wrap="square" rtlCol="0">
                <a:spAutoFit/>
              </a:bodyPr>
              <a:lstStyle/>
              <a:p>
                <a:r>
                  <a:rPr lang="de-CH" sz="1000" dirty="0"/>
                  <a:t>JA</a:t>
                </a:r>
              </a:p>
            </p:txBody>
          </p:sp>
          <p:cxnSp>
            <p:nvCxnSpPr>
              <p:cNvPr id="35" name="Gerader Verbinder 34"/>
              <p:cNvCxnSpPr>
                <a:stCxn id="4" idx="3"/>
                <a:endCxn id="16" idx="1"/>
              </p:cNvCxnSpPr>
              <p:nvPr/>
            </p:nvCxnSpPr>
            <p:spPr bwMode="auto">
              <a:xfrm>
                <a:off x="2240318" y="3181444"/>
                <a:ext cx="1251562" cy="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37" name="Gerader Verbinder 36"/>
              <p:cNvCxnSpPr>
                <a:stCxn id="4" idx="2"/>
                <a:endCxn id="20" idx="0"/>
              </p:cNvCxnSpPr>
              <p:nvPr/>
            </p:nvCxnSpPr>
            <p:spPr bwMode="auto">
              <a:xfrm>
                <a:off x="1736262" y="3685444"/>
                <a:ext cx="0" cy="298067"/>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38" name="Gerader Verbinder 37"/>
              <p:cNvCxnSpPr>
                <a:stCxn id="20" idx="2"/>
                <a:endCxn id="2" idx="0"/>
              </p:cNvCxnSpPr>
              <p:nvPr/>
            </p:nvCxnSpPr>
            <p:spPr bwMode="auto">
              <a:xfrm>
                <a:off x="1736262" y="4991511"/>
                <a:ext cx="1633" cy="237689"/>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1" name="Gerader Verbinder 40"/>
              <p:cNvCxnSpPr>
                <a:stCxn id="16" idx="2"/>
                <a:endCxn id="11" idx="0"/>
              </p:cNvCxnSpPr>
              <p:nvPr/>
            </p:nvCxnSpPr>
            <p:spPr bwMode="auto">
              <a:xfrm flipH="1">
                <a:off x="3995195" y="3685444"/>
                <a:ext cx="741" cy="391445"/>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4" name="Gerader Verbinder 43"/>
              <p:cNvCxnSpPr>
                <a:stCxn id="16" idx="3"/>
                <a:endCxn id="23" idx="1"/>
              </p:cNvCxnSpPr>
              <p:nvPr/>
            </p:nvCxnSpPr>
            <p:spPr bwMode="auto">
              <a:xfrm>
                <a:off x="4499992" y="3181444"/>
                <a:ext cx="288032" cy="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7" name="Gerader Verbinder 46"/>
              <p:cNvCxnSpPr>
                <a:stCxn id="20" idx="3"/>
                <a:endCxn id="12" idx="2"/>
              </p:cNvCxnSpPr>
              <p:nvPr/>
            </p:nvCxnSpPr>
            <p:spPr bwMode="auto">
              <a:xfrm>
                <a:off x="2240318" y="4487511"/>
                <a:ext cx="298335" cy="3378"/>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8" name="Gerader Verbinder 47"/>
              <p:cNvCxnSpPr>
                <a:stCxn id="23" idx="3"/>
                <a:endCxn id="13" idx="2"/>
              </p:cNvCxnSpPr>
              <p:nvPr/>
            </p:nvCxnSpPr>
            <p:spPr bwMode="auto">
              <a:xfrm>
                <a:off x="5796136" y="3181444"/>
                <a:ext cx="252120" cy="1673"/>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55" name="Gerader Verbinder 54"/>
              <p:cNvCxnSpPr>
                <a:stCxn id="23" idx="2"/>
                <a:endCxn id="10" idx="0"/>
              </p:cNvCxnSpPr>
              <p:nvPr/>
            </p:nvCxnSpPr>
            <p:spPr bwMode="auto">
              <a:xfrm flipH="1">
                <a:off x="5291339" y="3685444"/>
                <a:ext cx="741" cy="391445"/>
              </a:xfrm>
              <a:prstGeom prst="line">
                <a:avLst/>
              </a:prstGeom>
              <a:solidFill>
                <a:srgbClr val="FFFFCC"/>
              </a:solidFill>
              <a:ln w="12700" cap="flat" cmpd="sng" algn="ctr">
                <a:solidFill>
                  <a:schemeClr val="tx1"/>
                </a:solidFill>
                <a:prstDash val="solid"/>
                <a:round/>
                <a:headEnd type="none" w="med" len="med"/>
                <a:tailEnd type="none" w="med" len="med"/>
              </a:ln>
              <a:effectLst/>
            </p:spPr>
          </p:cxnSp>
        </p:grpSp>
        <p:sp>
          <p:nvSpPr>
            <p:cNvPr id="61" name="Rechteck 60"/>
            <p:cNvSpPr/>
            <p:nvPr/>
          </p:nvSpPr>
          <p:spPr bwMode="auto">
            <a:xfrm>
              <a:off x="1115616" y="2492896"/>
              <a:ext cx="5904656" cy="3528392"/>
            </a:xfrm>
            <a:prstGeom prst="rect">
              <a:avLst/>
            </a:prstGeom>
            <a:noFill/>
            <a:ln w="28575"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83" name="Rechteck 82"/>
            <p:cNvSpPr/>
            <p:nvPr/>
          </p:nvSpPr>
          <p:spPr bwMode="auto">
            <a:xfrm>
              <a:off x="2485322" y="5229200"/>
              <a:ext cx="180000" cy="180000"/>
            </a:xfrm>
            <a:prstGeom prst="rect">
              <a:avLst/>
            </a:prstGeom>
            <a:noFill/>
            <a:ln w="1905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84" name="Textfeld 83"/>
            <p:cNvSpPr txBox="1"/>
            <p:nvPr/>
          </p:nvSpPr>
          <p:spPr>
            <a:xfrm>
              <a:off x="2679409" y="5214392"/>
              <a:ext cx="1261110" cy="230832"/>
            </a:xfrm>
            <a:prstGeom prst="rect">
              <a:avLst/>
            </a:prstGeom>
            <a:noFill/>
          </p:spPr>
          <p:txBody>
            <a:bodyPr wrap="square" rtlCol="0">
              <a:spAutoFit/>
            </a:bodyPr>
            <a:lstStyle/>
            <a:p>
              <a:pPr algn="l"/>
              <a:r>
                <a:rPr lang="de-CH" sz="900" dirty="0"/>
                <a:t>Militärdienstpflicht</a:t>
              </a:r>
            </a:p>
          </p:txBody>
        </p:sp>
        <p:sp>
          <p:nvSpPr>
            <p:cNvPr id="85" name="Rechteck 84"/>
            <p:cNvSpPr/>
            <p:nvPr/>
          </p:nvSpPr>
          <p:spPr bwMode="auto">
            <a:xfrm>
              <a:off x="2483768" y="5553256"/>
              <a:ext cx="180000" cy="180000"/>
            </a:xfrm>
            <a:prstGeom prst="rect">
              <a:avLst/>
            </a:prstGeom>
            <a:solidFill>
              <a:srgbClr val="DDDDDD"/>
            </a:solidFill>
            <a:ln w="28575" cap="flat" cmpd="sng" algn="ctr">
              <a:solidFill>
                <a:schemeClr val="bg1">
                  <a:lumMod val="85000"/>
                </a:schemeClr>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87" name="Textfeld 86"/>
            <p:cNvSpPr txBox="1"/>
            <p:nvPr/>
          </p:nvSpPr>
          <p:spPr>
            <a:xfrm>
              <a:off x="2679409" y="5527476"/>
              <a:ext cx="1261110" cy="230832"/>
            </a:xfrm>
            <a:prstGeom prst="rect">
              <a:avLst/>
            </a:prstGeom>
            <a:noFill/>
          </p:spPr>
          <p:txBody>
            <a:bodyPr wrap="square" rtlCol="0">
              <a:spAutoFit/>
            </a:bodyPr>
            <a:lstStyle/>
            <a:p>
              <a:pPr algn="l"/>
              <a:r>
                <a:rPr lang="de-CH" sz="900" dirty="0"/>
                <a:t>Schutzdienstpflicht</a:t>
              </a:r>
            </a:p>
          </p:txBody>
        </p:sp>
        <p:sp>
          <p:nvSpPr>
            <p:cNvPr id="88" name="Ellipse 87"/>
            <p:cNvSpPr/>
            <p:nvPr/>
          </p:nvSpPr>
          <p:spPr bwMode="auto">
            <a:xfrm>
              <a:off x="4355976" y="5172000"/>
              <a:ext cx="180000" cy="180000"/>
            </a:xfrm>
            <a:prstGeom prst="ellipse">
              <a:avLst/>
            </a:prstGeom>
            <a:solidFill>
              <a:srgbClr val="336600"/>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89" name="Ellipse 88"/>
            <p:cNvSpPr/>
            <p:nvPr/>
          </p:nvSpPr>
          <p:spPr bwMode="auto">
            <a:xfrm>
              <a:off x="4590012" y="5172000"/>
              <a:ext cx="180000" cy="180000"/>
            </a:xfrm>
            <a:prstGeom prst="ellips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90" name="Ellipse 89"/>
            <p:cNvSpPr/>
            <p:nvPr/>
          </p:nvSpPr>
          <p:spPr bwMode="auto">
            <a:xfrm>
              <a:off x="4823251" y="5172000"/>
              <a:ext cx="180000" cy="180000"/>
            </a:xfrm>
            <a:prstGeom prst="ellipse">
              <a:avLst/>
            </a:prstGeom>
            <a:solidFill>
              <a:srgbClr val="FF9933"/>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91" name="Textfeld 90"/>
            <p:cNvSpPr txBox="1"/>
            <p:nvPr/>
          </p:nvSpPr>
          <p:spPr>
            <a:xfrm>
              <a:off x="5004048" y="5150929"/>
              <a:ext cx="1837867" cy="230832"/>
            </a:xfrm>
            <a:prstGeom prst="rect">
              <a:avLst/>
            </a:prstGeom>
            <a:noFill/>
          </p:spPr>
          <p:txBody>
            <a:bodyPr wrap="square" rtlCol="0">
              <a:spAutoFit/>
            </a:bodyPr>
            <a:lstStyle/>
            <a:p>
              <a:pPr algn="l"/>
              <a:r>
                <a:rPr lang="de-CH" sz="900" dirty="0"/>
                <a:t>Persönliche Dienstleistung</a:t>
              </a:r>
            </a:p>
          </p:txBody>
        </p:sp>
        <p:sp>
          <p:nvSpPr>
            <p:cNvPr id="92" name="Ellipse 91"/>
            <p:cNvSpPr/>
            <p:nvPr/>
          </p:nvSpPr>
          <p:spPr bwMode="auto">
            <a:xfrm>
              <a:off x="4823251" y="5431072"/>
              <a:ext cx="180000" cy="180000"/>
            </a:xfrm>
            <a:prstGeom prst="ellipse">
              <a:avLst/>
            </a:prstGeom>
            <a:solidFill>
              <a:schemeClr val="tx1">
                <a:lumMod val="50000"/>
                <a:lumOff val="50000"/>
              </a:schemeClr>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93" name="Textfeld 92"/>
            <p:cNvSpPr txBox="1"/>
            <p:nvPr/>
          </p:nvSpPr>
          <p:spPr>
            <a:xfrm>
              <a:off x="5004048" y="5409220"/>
              <a:ext cx="1837867" cy="230832"/>
            </a:xfrm>
            <a:prstGeom prst="rect">
              <a:avLst/>
            </a:prstGeom>
            <a:noFill/>
          </p:spPr>
          <p:txBody>
            <a:bodyPr wrap="square" rtlCol="0">
              <a:spAutoFit/>
            </a:bodyPr>
            <a:lstStyle/>
            <a:p>
              <a:pPr algn="l"/>
              <a:r>
                <a:rPr lang="de-CH" sz="900" dirty="0"/>
                <a:t>Finanzielle Ersatzabgabe</a:t>
              </a:r>
            </a:p>
          </p:txBody>
        </p:sp>
        <p:sp>
          <p:nvSpPr>
            <p:cNvPr id="94" name="Ellipse 93"/>
            <p:cNvSpPr/>
            <p:nvPr/>
          </p:nvSpPr>
          <p:spPr bwMode="auto">
            <a:xfrm>
              <a:off x="4823251" y="5690143"/>
              <a:ext cx="180000" cy="18000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95" name="Textfeld 94"/>
            <p:cNvSpPr txBox="1"/>
            <p:nvPr/>
          </p:nvSpPr>
          <p:spPr>
            <a:xfrm>
              <a:off x="5004048" y="5661248"/>
              <a:ext cx="1837867" cy="230832"/>
            </a:xfrm>
            <a:prstGeom prst="rect">
              <a:avLst/>
            </a:prstGeom>
            <a:noFill/>
          </p:spPr>
          <p:txBody>
            <a:bodyPr wrap="square" rtlCol="0">
              <a:spAutoFit/>
            </a:bodyPr>
            <a:lstStyle/>
            <a:p>
              <a:pPr algn="l"/>
              <a:r>
                <a:rPr lang="de-CH" sz="900" dirty="0"/>
                <a:t>Keine Leistung</a:t>
              </a:r>
            </a:p>
          </p:txBody>
        </p:sp>
      </p:grpSp>
      <p:sp>
        <p:nvSpPr>
          <p:cNvPr id="8" name="Ellipse 7"/>
          <p:cNvSpPr/>
          <p:nvPr/>
        </p:nvSpPr>
        <p:spPr bwMode="auto">
          <a:xfrm>
            <a:off x="1307865" y="5097217"/>
            <a:ext cx="864000" cy="864000"/>
          </a:xfrm>
          <a:prstGeom prst="ellipse">
            <a:avLst/>
          </a:prstGeom>
          <a:solidFill>
            <a:srgbClr val="FFFFFF">
              <a:alpha val="50196"/>
            </a:srgbClr>
          </a:solidFill>
          <a:ln w="38100" cap="flat" cmpd="sng" algn="ctr">
            <a:solidFill>
              <a:srgbClr val="FF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3200" b="1" dirty="0">
                <a:solidFill>
                  <a:srgbClr val="FF0000"/>
                </a:solidFill>
              </a:rPr>
              <a:t>1</a:t>
            </a:r>
            <a:endParaRPr kumimoji="0" lang="de-CH" sz="3200" b="1" i="0" u="none" strike="noStrike" cap="none" normalizeH="0" baseline="0" dirty="0">
              <a:ln>
                <a:noFill/>
              </a:ln>
              <a:solidFill>
                <a:srgbClr val="FF0000"/>
              </a:solidFill>
              <a:effectLst/>
            </a:endParaRPr>
          </a:p>
        </p:txBody>
      </p:sp>
      <p:sp>
        <p:nvSpPr>
          <p:cNvPr id="62" name="Ellipse 61"/>
          <p:cNvSpPr/>
          <p:nvPr/>
        </p:nvSpPr>
        <p:spPr bwMode="auto">
          <a:xfrm>
            <a:off x="2526420" y="3948939"/>
            <a:ext cx="864000" cy="864000"/>
          </a:xfrm>
          <a:prstGeom prst="ellipse">
            <a:avLst/>
          </a:prstGeom>
          <a:solidFill>
            <a:srgbClr val="FFFFFF">
              <a:alpha val="50196"/>
            </a:srgbClr>
          </a:solidFill>
          <a:ln w="38100" cap="flat" cmpd="sng" algn="ctr">
            <a:solidFill>
              <a:srgbClr val="FF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3200" b="1" dirty="0">
                <a:solidFill>
                  <a:srgbClr val="FF0000"/>
                </a:solidFill>
              </a:rPr>
              <a:t>2</a:t>
            </a:r>
            <a:endParaRPr kumimoji="0" lang="de-CH" sz="3200" b="1" i="0" u="none" strike="noStrike" cap="none" normalizeH="0" baseline="0" dirty="0">
              <a:ln>
                <a:noFill/>
              </a:ln>
              <a:solidFill>
                <a:srgbClr val="FF0000"/>
              </a:solidFill>
              <a:effectLst/>
            </a:endParaRPr>
          </a:p>
        </p:txBody>
      </p:sp>
      <p:sp>
        <p:nvSpPr>
          <p:cNvPr id="64" name="Ellipse 63"/>
          <p:cNvSpPr/>
          <p:nvPr/>
        </p:nvSpPr>
        <p:spPr bwMode="auto">
          <a:xfrm>
            <a:off x="3564530" y="3942765"/>
            <a:ext cx="864000" cy="864000"/>
          </a:xfrm>
          <a:prstGeom prst="ellipse">
            <a:avLst/>
          </a:prstGeom>
          <a:solidFill>
            <a:srgbClr val="FFFFFF">
              <a:alpha val="50196"/>
            </a:srgbClr>
          </a:solidFill>
          <a:ln w="38100" cap="flat" cmpd="sng" algn="ctr">
            <a:solidFill>
              <a:srgbClr val="FF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3200" b="1" dirty="0">
                <a:solidFill>
                  <a:srgbClr val="FF0000"/>
                </a:solidFill>
              </a:rPr>
              <a:t>3</a:t>
            </a:r>
            <a:endParaRPr kumimoji="0" lang="de-CH" sz="3200" b="1"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27061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3" presetClass="entr" presetSubtype="16" fill="hold" grpId="0" nodeType="afterEffect">
                                  <p:stCondLst>
                                    <p:cond delay="500"/>
                                  </p:stCondLst>
                                  <p:childTnLst>
                                    <p:set>
                                      <p:cBhvr>
                                        <p:cTn id="12" dur="1" fill="hold">
                                          <p:stCondLst>
                                            <p:cond delay="0"/>
                                          </p:stCondLst>
                                        </p:cTn>
                                        <p:tgtEl>
                                          <p:spTgt spid="62"/>
                                        </p:tgtEl>
                                        <p:attrNameLst>
                                          <p:attrName>style.visibility</p:attrName>
                                        </p:attrNameLst>
                                      </p:cBhvr>
                                      <p:to>
                                        <p:strVal val="visible"/>
                                      </p:to>
                                    </p:set>
                                    <p:anim calcmode="lin" valueType="num">
                                      <p:cBhvr>
                                        <p:cTn id="13" dur="1000" fill="hold"/>
                                        <p:tgtEl>
                                          <p:spTgt spid="62"/>
                                        </p:tgtEl>
                                        <p:attrNameLst>
                                          <p:attrName>ppt_w</p:attrName>
                                        </p:attrNameLst>
                                      </p:cBhvr>
                                      <p:tavLst>
                                        <p:tav tm="0">
                                          <p:val>
                                            <p:fltVal val="0"/>
                                          </p:val>
                                        </p:tav>
                                        <p:tav tm="100000">
                                          <p:val>
                                            <p:strVal val="#ppt_w"/>
                                          </p:val>
                                        </p:tav>
                                      </p:tavLst>
                                    </p:anim>
                                    <p:anim calcmode="lin" valueType="num">
                                      <p:cBhvr>
                                        <p:cTn id="14" dur="1000" fill="hold"/>
                                        <p:tgtEl>
                                          <p:spTgt spid="62"/>
                                        </p:tgtEl>
                                        <p:attrNameLst>
                                          <p:attrName>ppt_h</p:attrName>
                                        </p:attrNameLst>
                                      </p:cBhvr>
                                      <p:tavLst>
                                        <p:tav tm="0">
                                          <p:val>
                                            <p:fltVal val="0"/>
                                          </p:val>
                                        </p:tav>
                                        <p:tav tm="100000">
                                          <p:val>
                                            <p:strVal val="#ppt_h"/>
                                          </p:val>
                                        </p:tav>
                                      </p:tavLst>
                                    </p:anim>
                                    <p:animEffect transition="in" filter="fade">
                                      <p:cBhvr>
                                        <p:cTn id="15" dur="1000"/>
                                        <p:tgtEl>
                                          <p:spTgt spid="62"/>
                                        </p:tgtEl>
                                      </p:cBhvr>
                                    </p:animEffect>
                                  </p:childTnLst>
                                </p:cTn>
                              </p:par>
                            </p:childTnLst>
                          </p:cTn>
                        </p:par>
                        <p:par>
                          <p:cTn id="16" fill="hold">
                            <p:stCondLst>
                              <p:cond delay="2500"/>
                            </p:stCondLst>
                            <p:childTnLst>
                              <p:par>
                                <p:cTn id="17" presetID="53" presetClass="entr" presetSubtype="16" fill="hold" grpId="0" nodeType="afterEffect">
                                  <p:stCondLst>
                                    <p:cond delay="500"/>
                                  </p:stCondLst>
                                  <p:childTnLst>
                                    <p:set>
                                      <p:cBhvr>
                                        <p:cTn id="18" dur="1" fill="hold">
                                          <p:stCondLst>
                                            <p:cond delay="0"/>
                                          </p:stCondLst>
                                        </p:cTn>
                                        <p:tgtEl>
                                          <p:spTgt spid="64"/>
                                        </p:tgtEl>
                                        <p:attrNameLst>
                                          <p:attrName>style.visibility</p:attrName>
                                        </p:attrNameLst>
                                      </p:cBhvr>
                                      <p:to>
                                        <p:strVal val="visible"/>
                                      </p:to>
                                    </p:set>
                                    <p:anim calcmode="lin" valueType="num">
                                      <p:cBhvr>
                                        <p:cTn id="19" dur="1000" fill="hold"/>
                                        <p:tgtEl>
                                          <p:spTgt spid="64"/>
                                        </p:tgtEl>
                                        <p:attrNameLst>
                                          <p:attrName>ppt_w</p:attrName>
                                        </p:attrNameLst>
                                      </p:cBhvr>
                                      <p:tavLst>
                                        <p:tav tm="0">
                                          <p:val>
                                            <p:fltVal val="0"/>
                                          </p:val>
                                        </p:tav>
                                        <p:tav tm="100000">
                                          <p:val>
                                            <p:strVal val="#ppt_w"/>
                                          </p:val>
                                        </p:tav>
                                      </p:tavLst>
                                    </p:anim>
                                    <p:anim calcmode="lin" valueType="num">
                                      <p:cBhvr>
                                        <p:cTn id="20" dur="1000" fill="hold"/>
                                        <p:tgtEl>
                                          <p:spTgt spid="64"/>
                                        </p:tgtEl>
                                        <p:attrNameLst>
                                          <p:attrName>ppt_h</p:attrName>
                                        </p:attrNameLst>
                                      </p:cBhvr>
                                      <p:tavLst>
                                        <p:tav tm="0">
                                          <p:val>
                                            <p:fltVal val="0"/>
                                          </p:val>
                                        </p:tav>
                                        <p:tav tm="100000">
                                          <p:val>
                                            <p:strVal val="#ppt_h"/>
                                          </p:val>
                                        </p:tav>
                                      </p:tavLst>
                                    </p:anim>
                                    <p:animEffect transition="in" filter="fade">
                                      <p:cBhvr>
                                        <p:cTn id="21"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09"/>
            <a:ext cx="8028384" cy="834743"/>
          </a:xfrm>
        </p:spPr>
        <p:txBody>
          <a:bodyPr/>
          <a:lstStyle/>
          <a:p>
            <a:pPr lvl="1"/>
            <a:r>
              <a:rPr lang="de-CH" sz="2000" dirty="0"/>
              <a:t>Entwicklung der Rekrutierungsbestände</a:t>
            </a:r>
            <a:br>
              <a:rPr lang="de-CH" sz="2000" dirty="0"/>
            </a:br>
            <a:r>
              <a:rPr lang="de-CH" sz="1800" b="0" dirty="0"/>
              <a:t>Militärdiensttaugliche - Schutzdiensttaugliche – Untaugliche </a:t>
            </a:r>
            <a:br>
              <a:rPr lang="de-CH" sz="1800" b="0" dirty="0"/>
            </a:br>
            <a:r>
              <a:rPr lang="de-CH" sz="1800" b="0" dirty="0"/>
              <a:t>(Erstrekrutierungen ohne TBR/NIAXER/Weitere)</a:t>
            </a:r>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graphicFrame>
        <p:nvGraphicFramePr>
          <p:cNvPr id="4" name="Tabelle 3"/>
          <p:cNvGraphicFramePr>
            <a:graphicFrameLocks noGrp="1"/>
          </p:cNvGraphicFramePr>
          <p:nvPr/>
        </p:nvGraphicFramePr>
        <p:xfrm>
          <a:off x="325440" y="1484789"/>
          <a:ext cx="8567040" cy="4176459"/>
        </p:xfrm>
        <a:graphic>
          <a:graphicData uri="http://schemas.openxmlformats.org/drawingml/2006/table">
            <a:tbl>
              <a:tblPr/>
              <a:tblGrid>
                <a:gridCol w="2448273">
                  <a:extLst>
                    <a:ext uri="{9D8B030D-6E8A-4147-A177-3AD203B41FA5}">
                      <a16:colId xmlns:a16="http://schemas.microsoft.com/office/drawing/2014/main" val="862007282"/>
                    </a:ext>
                  </a:extLst>
                </a:gridCol>
                <a:gridCol w="679863">
                  <a:extLst>
                    <a:ext uri="{9D8B030D-6E8A-4147-A177-3AD203B41FA5}">
                      <a16:colId xmlns:a16="http://schemas.microsoft.com/office/drawing/2014/main" val="1353725562"/>
                    </a:ext>
                  </a:extLst>
                </a:gridCol>
                <a:gridCol w="679863">
                  <a:extLst>
                    <a:ext uri="{9D8B030D-6E8A-4147-A177-3AD203B41FA5}">
                      <a16:colId xmlns:a16="http://schemas.microsoft.com/office/drawing/2014/main" val="3710367266"/>
                    </a:ext>
                  </a:extLst>
                </a:gridCol>
                <a:gridCol w="679863">
                  <a:extLst>
                    <a:ext uri="{9D8B030D-6E8A-4147-A177-3AD203B41FA5}">
                      <a16:colId xmlns:a16="http://schemas.microsoft.com/office/drawing/2014/main" val="4151798139"/>
                    </a:ext>
                  </a:extLst>
                </a:gridCol>
                <a:gridCol w="679863">
                  <a:extLst>
                    <a:ext uri="{9D8B030D-6E8A-4147-A177-3AD203B41FA5}">
                      <a16:colId xmlns:a16="http://schemas.microsoft.com/office/drawing/2014/main" val="1618596409"/>
                    </a:ext>
                  </a:extLst>
                </a:gridCol>
                <a:gridCol w="679863">
                  <a:extLst>
                    <a:ext uri="{9D8B030D-6E8A-4147-A177-3AD203B41FA5}">
                      <a16:colId xmlns:a16="http://schemas.microsoft.com/office/drawing/2014/main" val="3985419024"/>
                    </a:ext>
                  </a:extLst>
                </a:gridCol>
                <a:gridCol w="679863">
                  <a:extLst>
                    <a:ext uri="{9D8B030D-6E8A-4147-A177-3AD203B41FA5}">
                      <a16:colId xmlns:a16="http://schemas.microsoft.com/office/drawing/2014/main" val="996463420"/>
                    </a:ext>
                  </a:extLst>
                </a:gridCol>
                <a:gridCol w="679863">
                  <a:extLst>
                    <a:ext uri="{9D8B030D-6E8A-4147-A177-3AD203B41FA5}">
                      <a16:colId xmlns:a16="http://schemas.microsoft.com/office/drawing/2014/main" val="1774654471"/>
                    </a:ext>
                  </a:extLst>
                </a:gridCol>
                <a:gridCol w="679863">
                  <a:extLst>
                    <a:ext uri="{9D8B030D-6E8A-4147-A177-3AD203B41FA5}">
                      <a16:colId xmlns:a16="http://schemas.microsoft.com/office/drawing/2014/main" val="827852598"/>
                    </a:ext>
                  </a:extLst>
                </a:gridCol>
                <a:gridCol w="679863">
                  <a:extLst>
                    <a:ext uri="{9D8B030D-6E8A-4147-A177-3AD203B41FA5}">
                      <a16:colId xmlns:a16="http://schemas.microsoft.com/office/drawing/2014/main" val="1643982276"/>
                    </a:ext>
                  </a:extLst>
                </a:gridCol>
              </a:tblGrid>
              <a:tr h="346594">
                <a:tc>
                  <a:txBody>
                    <a:bodyPr/>
                    <a:lstStyle/>
                    <a:p>
                      <a:pPr algn="l" fontAlgn="b"/>
                      <a:r>
                        <a:rPr lang="de-CH" sz="1600" b="1" i="0" u="none" strike="noStrike" dirty="0">
                          <a:solidFill>
                            <a:srgbClr val="000000"/>
                          </a:solidFill>
                          <a:effectLst/>
                          <a:latin typeface="Calibri" panose="020F0502020204030204" pitchFamily="34" charset="0"/>
                        </a:rPr>
                        <a:t>Rekrutierungsjahr</a:t>
                      </a:r>
                    </a:p>
                  </a:txBody>
                  <a:tcPr marL="360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CH" sz="1600" b="1" i="0" u="none" strike="noStrike" dirty="0">
                          <a:solidFill>
                            <a:srgbClr val="000000"/>
                          </a:solidFill>
                          <a:effectLst/>
                          <a:latin typeface="Calibri" panose="020F0502020204030204" pitchFamily="34" charset="0"/>
                        </a:rPr>
                        <a:t>2010</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de-CH" sz="1600" b="1" i="0" u="none" strike="noStrike" dirty="0">
                          <a:solidFill>
                            <a:srgbClr val="000000"/>
                          </a:solidFill>
                          <a:effectLst/>
                          <a:latin typeface="Calibri" panose="020F0502020204030204" pitchFamily="34" charset="0"/>
                        </a:rPr>
                        <a:t>2011</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de-CH" sz="1600" b="1" i="0" u="none" strike="noStrike" dirty="0">
                          <a:solidFill>
                            <a:srgbClr val="000000"/>
                          </a:solidFill>
                          <a:effectLst/>
                          <a:latin typeface="Calibri" panose="020F0502020204030204" pitchFamily="34" charset="0"/>
                        </a:rPr>
                        <a:t>2012</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de-CH" sz="1600" b="1" i="0" u="none" strike="noStrike" dirty="0">
                          <a:solidFill>
                            <a:srgbClr val="000000"/>
                          </a:solidFill>
                          <a:effectLst/>
                          <a:latin typeface="Calibri" panose="020F0502020204030204" pitchFamily="34" charset="0"/>
                        </a:rPr>
                        <a:t>2013</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de-CH" sz="1600" b="1" i="0" u="none" strike="noStrike" dirty="0">
                          <a:solidFill>
                            <a:srgbClr val="000000"/>
                          </a:solidFill>
                          <a:effectLst/>
                          <a:latin typeface="Calibri" panose="020F0502020204030204" pitchFamily="34" charset="0"/>
                        </a:rPr>
                        <a:t>2014</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de-CH" sz="1600" b="1" i="0" u="none" strike="noStrike" dirty="0">
                          <a:solidFill>
                            <a:srgbClr val="000000"/>
                          </a:solidFill>
                          <a:effectLst/>
                          <a:latin typeface="Calibri" panose="020F0502020204030204" pitchFamily="34" charset="0"/>
                        </a:rPr>
                        <a:t>2015</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de-CH" sz="1600" b="1" i="0" u="none" strike="noStrike" dirty="0">
                          <a:solidFill>
                            <a:srgbClr val="000000"/>
                          </a:solidFill>
                          <a:effectLst/>
                          <a:latin typeface="Calibri" panose="020F0502020204030204" pitchFamily="34" charset="0"/>
                        </a:rPr>
                        <a:t>2016</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de-CH" sz="1600" b="1" i="0" u="none" strike="noStrike" dirty="0">
                          <a:solidFill>
                            <a:srgbClr val="000000"/>
                          </a:solidFill>
                          <a:effectLst/>
                          <a:latin typeface="Calibri" panose="020F0502020204030204" pitchFamily="34" charset="0"/>
                        </a:rPr>
                        <a:t>2017</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de-CH" sz="1600" b="1" i="0" u="none" strike="noStrike" dirty="0">
                          <a:solidFill>
                            <a:srgbClr val="000000"/>
                          </a:solidFill>
                          <a:effectLst/>
                          <a:latin typeface="Calibri" panose="020F0502020204030204" pitchFamily="34" charset="0"/>
                        </a:rPr>
                        <a:t>2018</a:t>
                      </a:r>
                    </a:p>
                  </a:txBody>
                  <a:tcPr marL="9525" marR="36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8462851"/>
                  </a:ext>
                </a:extLst>
              </a:tr>
              <a:tr h="346594">
                <a:tc>
                  <a:txBody>
                    <a:bodyPr/>
                    <a:lstStyle/>
                    <a:p>
                      <a:pPr algn="l" fontAlgn="b"/>
                      <a:r>
                        <a:rPr lang="de-CH" sz="1600" b="0" i="0" u="none" strike="noStrike">
                          <a:solidFill>
                            <a:srgbClr val="000000"/>
                          </a:solidFill>
                          <a:effectLst/>
                          <a:latin typeface="Calibri" panose="020F0502020204030204" pitchFamily="34" charset="0"/>
                        </a:rPr>
                        <a:t>Total Stellungspflichtige</a:t>
                      </a:r>
                    </a:p>
                  </a:txBody>
                  <a:tcPr marL="360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CH" sz="1600" b="0" i="0" u="none" strike="noStrike">
                          <a:solidFill>
                            <a:srgbClr val="000000"/>
                          </a:solidFill>
                          <a:effectLst/>
                          <a:latin typeface="Calibri" panose="020F0502020204030204" pitchFamily="34" charset="0"/>
                        </a:rPr>
                        <a:t>40'535</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CH" sz="1600" b="0" i="0" u="none" strike="noStrike">
                          <a:solidFill>
                            <a:srgbClr val="000000"/>
                          </a:solidFill>
                          <a:effectLst/>
                          <a:latin typeface="Calibri" panose="020F0502020204030204" pitchFamily="34" charset="0"/>
                        </a:rPr>
                        <a:t>41'028</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CH" sz="1600" b="0" i="0" u="none" strike="noStrike">
                          <a:solidFill>
                            <a:srgbClr val="000000"/>
                          </a:solidFill>
                          <a:effectLst/>
                          <a:latin typeface="Calibri" panose="020F0502020204030204" pitchFamily="34" charset="0"/>
                        </a:rPr>
                        <a:t>40'082</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CH" sz="1600" b="0" i="0" u="none" strike="noStrike">
                          <a:solidFill>
                            <a:srgbClr val="000000"/>
                          </a:solidFill>
                          <a:effectLst/>
                          <a:latin typeface="Calibri" panose="020F0502020204030204" pitchFamily="34" charset="0"/>
                        </a:rPr>
                        <a:t>39'675</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CH" sz="1600" b="0" i="0" u="none" strike="noStrike">
                          <a:solidFill>
                            <a:srgbClr val="000000"/>
                          </a:solidFill>
                          <a:effectLst/>
                          <a:latin typeface="Calibri" panose="020F0502020204030204" pitchFamily="34" charset="0"/>
                        </a:rPr>
                        <a:t>38'898</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CH" sz="1600" b="0" i="0" u="none" strike="noStrike">
                          <a:solidFill>
                            <a:srgbClr val="000000"/>
                          </a:solidFill>
                          <a:effectLst/>
                          <a:latin typeface="Calibri" panose="020F0502020204030204" pitchFamily="34" charset="0"/>
                        </a:rPr>
                        <a:t>38'179</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CH" sz="1600" b="0" i="0" u="none" strike="noStrike">
                          <a:solidFill>
                            <a:srgbClr val="000000"/>
                          </a:solidFill>
                          <a:effectLst/>
                          <a:latin typeface="Calibri" panose="020F0502020204030204" pitchFamily="34" charset="0"/>
                        </a:rPr>
                        <a:t>38'089</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CH" sz="1600" b="0" i="0" u="none" strike="noStrike">
                          <a:solidFill>
                            <a:srgbClr val="000000"/>
                          </a:solidFill>
                          <a:effectLst/>
                          <a:latin typeface="Calibri" panose="020F0502020204030204" pitchFamily="34" charset="0"/>
                        </a:rPr>
                        <a:t>36'538</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CH" sz="1600" b="0" i="0" u="none" strike="noStrike">
                          <a:solidFill>
                            <a:srgbClr val="000000"/>
                          </a:solidFill>
                          <a:effectLst/>
                          <a:latin typeface="Calibri" panose="020F0502020204030204" pitchFamily="34" charset="0"/>
                        </a:rPr>
                        <a:t>31'411</a:t>
                      </a:r>
                    </a:p>
                  </a:txBody>
                  <a:tcPr marL="9525" marR="36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949355"/>
                  </a:ext>
                </a:extLst>
              </a:tr>
              <a:tr h="346594">
                <a:tc>
                  <a:txBody>
                    <a:bodyPr/>
                    <a:lstStyle/>
                    <a:p>
                      <a:pPr algn="l" fontAlgn="b"/>
                      <a:r>
                        <a:rPr lang="de-CH" sz="1600" b="0" i="0" u="none" strike="noStrike">
                          <a:solidFill>
                            <a:srgbClr val="000000"/>
                          </a:solidFill>
                          <a:effectLst/>
                          <a:latin typeface="Calibri" panose="020F0502020204030204" pitchFamily="34" charset="0"/>
                        </a:rPr>
                        <a:t>MD-tauglich</a:t>
                      </a:r>
                    </a:p>
                  </a:txBody>
                  <a:tcPr marL="360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26'807</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26'700</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24'814</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25'213</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23'957</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24'305</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25'254</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24'982</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21'818</a:t>
                      </a:r>
                    </a:p>
                  </a:txBody>
                  <a:tcPr marL="9525" marR="36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62540398"/>
                  </a:ext>
                </a:extLst>
              </a:tr>
              <a:tr h="346594">
                <a:tc>
                  <a:txBody>
                    <a:bodyPr/>
                    <a:lstStyle/>
                    <a:p>
                      <a:pPr algn="l" fontAlgn="b"/>
                      <a:r>
                        <a:rPr lang="de-CH" sz="1600" b="0" i="0" u="none" strike="noStrike">
                          <a:solidFill>
                            <a:srgbClr val="000000"/>
                          </a:solidFill>
                          <a:effectLst/>
                          <a:latin typeface="Calibri" panose="020F0502020204030204" pitchFamily="34" charset="0"/>
                        </a:rPr>
                        <a:t>in % der Stellungspflichtigen</a:t>
                      </a:r>
                    </a:p>
                  </a:txBody>
                  <a:tcPr marL="360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66.1</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65.1</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61.9</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63.5</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61.6</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63.7</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66.3</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68.4</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de-CH" sz="1600" b="0" i="0" u="none" strike="noStrike">
                          <a:solidFill>
                            <a:srgbClr val="000000"/>
                          </a:solidFill>
                          <a:effectLst/>
                          <a:latin typeface="Calibri" panose="020F0502020204030204" pitchFamily="34" charset="0"/>
                        </a:rPr>
                        <a:t>69.5</a:t>
                      </a:r>
                    </a:p>
                  </a:txBody>
                  <a:tcPr marL="9525" marR="36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155027350"/>
                  </a:ext>
                </a:extLst>
              </a:tr>
              <a:tr h="346594">
                <a:tc>
                  <a:txBody>
                    <a:bodyPr/>
                    <a:lstStyle/>
                    <a:p>
                      <a:pPr algn="l" fontAlgn="b"/>
                      <a:r>
                        <a:rPr lang="de-CH" sz="1600" b="0" i="0" u="none" strike="noStrike">
                          <a:solidFill>
                            <a:srgbClr val="000000"/>
                          </a:solidFill>
                          <a:effectLst/>
                          <a:latin typeface="Calibri" panose="020F0502020204030204" pitchFamily="34" charset="0"/>
                        </a:rPr>
                        <a:t>in % aller Tauglichen</a:t>
                      </a:r>
                    </a:p>
                  </a:txBody>
                  <a:tcPr marL="360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CH" sz="1600" b="1" i="0" u="none" strike="noStrike">
                          <a:solidFill>
                            <a:srgbClr val="000000"/>
                          </a:solidFill>
                          <a:effectLst/>
                          <a:latin typeface="Calibri" panose="020F0502020204030204" pitchFamily="34" charset="0"/>
                        </a:rPr>
                        <a:t>80.6</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de-CH" sz="1600" b="1" i="0" u="none" strike="noStrike">
                          <a:solidFill>
                            <a:srgbClr val="000000"/>
                          </a:solidFill>
                          <a:effectLst/>
                          <a:latin typeface="Calibri" panose="020F0502020204030204" pitchFamily="34" charset="0"/>
                        </a:rPr>
                        <a:t>80.7</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de-CH" sz="1600" b="1" i="0" u="none" strike="noStrike">
                          <a:solidFill>
                            <a:srgbClr val="000000"/>
                          </a:solidFill>
                          <a:effectLst/>
                          <a:latin typeface="Calibri" panose="020F0502020204030204" pitchFamily="34" charset="0"/>
                        </a:rPr>
                        <a:t>80.9</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de-CH" sz="1600" b="1" i="0" u="none" strike="noStrike">
                          <a:solidFill>
                            <a:srgbClr val="000000"/>
                          </a:solidFill>
                          <a:effectLst/>
                          <a:latin typeface="Calibri" panose="020F0502020204030204" pitchFamily="34" charset="0"/>
                        </a:rPr>
                        <a:t>83.0</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de-CH" sz="1600" b="1" i="0" u="none" strike="noStrike">
                          <a:solidFill>
                            <a:srgbClr val="000000"/>
                          </a:solidFill>
                          <a:effectLst/>
                          <a:latin typeface="Calibri" panose="020F0502020204030204" pitchFamily="34" charset="0"/>
                        </a:rPr>
                        <a:t>83.8</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de-CH" sz="1600" b="1" i="0" u="none" strike="noStrike">
                          <a:solidFill>
                            <a:srgbClr val="000000"/>
                          </a:solidFill>
                          <a:effectLst/>
                          <a:latin typeface="Calibri" panose="020F0502020204030204" pitchFamily="34" charset="0"/>
                        </a:rPr>
                        <a:t>84.5</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de-CH" sz="1600" b="1" i="0" u="none" strike="noStrike">
                          <a:solidFill>
                            <a:srgbClr val="000000"/>
                          </a:solidFill>
                          <a:effectLst/>
                          <a:latin typeface="Calibri" panose="020F0502020204030204" pitchFamily="34" charset="0"/>
                        </a:rPr>
                        <a:t>84.5</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de-CH" sz="1600" b="1" i="0" u="none" strike="noStrike">
                          <a:solidFill>
                            <a:srgbClr val="000000"/>
                          </a:solidFill>
                          <a:effectLst/>
                          <a:latin typeface="Calibri" panose="020F0502020204030204" pitchFamily="34" charset="0"/>
                        </a:rPr>
                        <a:t>86.8</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de-CH" sz="1600" b="1" i="0" u="none" strike="noStrike">
                          <a:solidFill>
                            <a:srgbClr val="000000"/>
                          </a:solidFill>
                          <a:effectLst/>
                          <a:latin typeface="Calibri" panose="020F0502020204030204" pitchFamily="34" charset="0"/>
                        </a:rPr>
                        <a:t>88.1</a:t>
                      </a:r>
                    </a:p>
                  </a:txBody>
                  <a:tcPr marL="9525" marR="36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767540556"/>
                  </a:ext>
                </a:extLst>
              </a:tr>
              <a:tr h="346594">
                <a:tc>
                  <a:txBody>
                    <a:bodyPr/>
                    <a:lstStyle/>
                    <a:p>
                      <a:pPr algn="l" fontAlgn="b"/>
                      <a:r>
                        <a:rPr lang="de-CH" sz="1600" b="0" i="0" u="none" strike="noStrike">
                          <a:solidFill>
                            <a:srgbClr val="000000"/>
                          </a:solidFill>
                          <a:effectLst/>
                          <a:latin typeface="Calibri" panose="020F0502020204030204" pitchFamily="34" charset="0"/>
                        </a:rPr>
                        <a:t>SD-tauglich</a:t>
                      </a:r>
                    </a:p>
                  </a:txBody>
                  <a:tcPr marL="360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6'444</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6'373</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5'870</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5'164</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4'637</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4'461</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4'622</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3'803</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2'934</a:t>
                      </a:r>
                    </a:p>
                  </a:txBody>
                  <a:tcPr marL="9525" marR="36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674956255"/>
                  </a:ext>
                </a:extLst>
              </a:tr>
              <a:tr h="346594">
                <a:tc>
                  <a:txBody>
                    <a:bodyPr/>
                    <a:lstStyle/>
                    <a:p>
                      <a:pPr algn="l" fontAlgn="b"/>
                      <a:r>
                        <a:rPr lang="de-CH" sz="1600" b="0" i="0" u="none" strike="noStrike">
                          <a:solidFill>
                            <a:srgbClr val="000000"/>
                          </a:solidFill>
                          <a:effectLst/>
                          <a:latin typeface="Calibri" panose="020F0502020204030204" pitchFamily="34" charset="0"/>
                        </a:rPr>
                        <a:t>in % der Stellungspflichtigen</a:t>
                      </a:r>
                    </a:p>
                  </a:txBody>
                  <a:tcPr marL="360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15.9</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15.5</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14.6</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13.0</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11.9</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11.7</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12.1</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10.4</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ctr"/>
                      <a:r>
                        <a:rPr lang="de-CH" sz="1600" b="0" i="0" u="none" strike="noStrike">
                          <a:solidFill>
                            <a:srgbClr val="000000"/>
                          </a:solidFill>
                          <a:effectLst/>
                          <a:latin typeface="Calibri" panose="020F0502020204030204" pitchFamily="34" charset="0"/>
                        </a:rPr>
                        <a:t>9.3</a:t>
                      </a:r>
                    </a:p>
                  </a:txBody>
                  <a:tcPr marL="9525" marR="36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993604428"/>
                  </a:ext>
                </a:extLst>
              </a:tr>
              <a:tr h="346594">
                <a:tc>
                  <a:txBody>
                    <a:bodyPr/>
                    <a:lstStyle/>
                    <a:p>
                      <a:pPr algn="l" fontAlgn="b"/>
                      <a:r>
                        <a:rPr lang="de-CH" sz="1600" b="0" i="0" u="none" strike="noStrike">
                          <a:solidFill>
                            <a:srgbClr val="000000"/>
                          </a:solidFill>
                          <a:effectLst/>
                          <a:latin typeface="Calibri" panose="020F0502020204030204" pitchFamily="34" charset="0"/>
                        </a:rPr>
                        <a:t>in % aller Tauglichen</a:t>
                      </a:r>
                    </a:p>
                  </a:txBody>
                  <a:tcPr marL="360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CH" sz="1600" b="1" i="0" u="none" strike="noStrike">
                          <a:solidFill>
                            <a:srgbClr val="000000"/>
                          </a:solidFill>
                          <a:effectLst/>
                          <a:latin typeface="Calibri" panose="020F0502020204030204" pitchFamily="34" charset="0"/>
                        </a:rPr>
                        <a:t>19.4</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ctr"/>
                      <a:r>
                        <a:rPr lang="de-CH" sz="1600" b="1" i="0" u="none" strike="noStrike">
                          <a:solidFill>
                            <a:srgbClr val="000000"/>
                          </a:solidFill>
                          <a:effectLst/>
                          <a:latin typeface="Calibri" panose="020F0502020204030204" pitchFamily="34" charset="0"/>
                        </a:rPr>
                        <a:t>19.3</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ctr"/>
                      <a:r>
                        <a:rPr lang="de-CH" sz="1600" b="1" i="0" u="none" strike="noStrike">
                          <a:solidFill>
                            <a:srgbClr val="000000"/>
                          </a:solidFill>
                          <a:effectLst/>
                          <a:latin typeface="Calibri" panose="020F0502020204030204" pitchFamily="34" charset="0"/>
                        </a:rPr>
                        <a:t>19.1</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ctr"/>
                      <a:r>
                        <a:rPr lang="de-CH" sz="1600" b="1" i="0" u="none" strike="noStrike">
                          <a:solidFill>
                            <a:srgbClr val="000000"/>
                          </a:solidFill>
                          <a:effectLst/>
                          <a:latin typeface="Calibri" panose="020F0502020204030204" pitchFamily="34" charset="0"/>
                        </a:rPr>
                        <a:t>17.0</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ctr"/>
                      <a:r>
                        <a:rPr lang="de-CH" sz="1600" b="1" i="0" u="none" strike="noStrike">
                          <a:solidFill>
                            <a:srgbClr val="000000"/>
                          </a:solidFill>
                          <a:effectLst/>
                          <a:latin typeface="Calibri" panose="020F0502020204030204" pitchFamily="34" charset="0"/>
                        </a:rPr>
                        <a:t>16.2</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ctr"/>
                      <a:r>
                        <a:rPr lang="de-CH" sz="1600" b="1" i="0" u="none" strike="noStrike">
                          <a:solidFill>
                            <a:srgbClr val="000000"/>
                          </a:solidFill>
                          <a:effectLst/>
                          <a:latin typeface="Calibri" panose="020F0502020204030204" pitchFamily="34" charset="0"/>
                        </a:rPr>
                        <a:t>15.5</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ctr"/>
                      <a:r>
                        <a:rPr lang="de-CH" sz="1600" b="1" i="0" u="none" strike="noStrike">
                          <a:solidFill>
                            <a:srgbClr val="000000"/>
                          </a:solidFill>
                          <a:effectLst/>
                          <a:latin typeface="Calibri" panose="020F0502020204030204" pitchFamily="34" charset="0"/>
                        </a:rPr>
                        <a:t>15.5</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ctr"/>
                      <a:r>
                        <a:rPr lang="de-CH" sz="1600" b="1" i="0" u="none" strike="noStrike">
                          <a:solidFill>
                            <a:srgbClr val="000000"/>
                          </a:solidFill>
                          <a:effectLst/>
                          <a:latin typeface="Calibri" panose="020F0502020204030204" pitchFamily="34" charset="0"/>
                        </a:rPr>
                        <a:t>13.2</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ctr"/>
                      <a:r>
                        <a:rPr lang="de-CH" sz="1600" b="1" i="0" u="none" strike="noStrike">
                          <a:solidFill>
                            <a:srgbClr val="000000"/>
                          </a:solidFill>
                          <a:effectLst/>
                          <a:latin typeface="Calibri" panose="020F0502020204030204" pitchFamily="34" charset="0"/>
                        </a:rPr>
                        <a:t>11.9</a:t>
                      </a:r>
                    </a:p>
                  </a:txBody>
                  <a:tcPr marL="9525" marR="36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929490303"/>
                  </a:ext>
                </a:extLst>
              </a:tr>
              <a:tr h="346594">
                <a:tc>
                  <a:txBody>
                    <a:bodyPr/>
                    <a:lstStyle/>
                    <a:p>
                      <a:pPr algn="l" fontAlgn="b"/>
                      <a:r>
                        <a:rPr lang="de-CH" sz="1600" b="0" i="0" u="none" strike="noStrike">
                          <a:solidFill>
                            <a:srgbClr val="000000"/>
                          </a:solidFill>
                          <a:effectLst/>
                          <a:latin typeface="Calibri" panose="020F0502020204030204" pitchFamily="34" charset="0"/>
                        </a:rPr>
                        <a:t>Untauglich (ut ut)</a:t>
                      </a:r>
                    </a:p>
                  </a:txBody>
                  <a:tcPr marL="360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a:solidFill>
                            <a:srgbClr val="000000"/>
                          </a:solidFill>
                          <a:effectLst/>
                          <a:latin typeface="Calibri" panose="020F0502020204030204" pitchFamily="34" charset="0"/>
                        </a:rPr>
                        <a:t>7'284</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dirty="0">
                          <a:solidFill>
                            <a:srgbClr val="000000"/>
                          </a:solidFill>
                          <a:effectLst/>
                          <a:latin typeface="Calibri" panose="020F0502020204030204" pitchFamily="34" charset="0"/>
                        </a:rPr>
                        <a:t>7'955</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kern="1200" dirty="0">
                          <a:solidFill>
                            <a:schemeClr val="tx1"/>
                          </a:solidFill>
                          <a:effectLst/>
                          <a:latin typeface="Calibri" panose="020F0502020204030204" pitchFamily="34" charset="0"/>
                          <a:ea typeface="+mn-ea"/>
                          <a:cs typeface="+mn-cs"/>
                        </a:rPr>
                        <a:t>9'398</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dirty="0">
                          <a:solidFill>
                            <a:srgbClr val="000000"/>
                          </a:solidFill>
                          <a:effectLst/>
                          <a:latin typeface="Calibri" panose="020F0502020204030204" pitchFamily="34" charset="0"/>
                        </a:rPr>
                        <a:t>9'298</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a:solidFill>
                            <a:srgbClr val="000000"/>
                          </a:solidFill>
                          <a:effectLst/>
                          <a:latin typeface="Calibri" panose="020F0502020204030204" pitchFamily="34" charset="0"/>
                        </a:rPr>
                        <a:t>10'304</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a:solidFill>
                            <a:srgbClr val="000000"/>
                          </a:solidFill>
                          <a:effectLst/>
                          <a:latin typeface="Calibri" panose="020F0502020204030204" pitchFamily="34" charset="0"/>
                        </a:rPr>
                        <a:t>9'413</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a:solidFill>
                            <a:srgbClr val="000000"/>
                          </a:solidFill>
                          <a:effectLst/>
                          <a:latin typeface="Calibri" panose="020F0502020204030204" pitchFamily="34" charset="0"/>
                        </a:rPr>
                        <a:t>8'213</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a:solidFill>
                            <a:srgbClr val="000000"/>
                          </a:solidFill>
                          <a:effectLst/>
                          <a:latin typeface="Calibri" panose="020F0502020204030204" pitchFamily="34" charset="0"/>
                        </a:rPr>
                        <a:t>7'753</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a:solidFill>
                            <a:srgbClr val="000000"/>
                          </a:solidFill>
                          <a:effectLst/>
                          <a:latin typeface="Calibri" panose="020F0502020204030204" pitchFamily="34" charset="0"/>
                        </a:rPr>
                        <a:t>6'659</a:t>
                      </a:r>
                    </a:p>
                  </a:txBody>
                  <a:tcPr marL="9525" marR="36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extLst>
                  <a:ext uri="{0D108BD9-81ED-4DB2-BD59-A6C34878D82A}">
                    <a16:rowId xmlns:a16="http://schemas.microsoft.com/office/drawing/2014/main" val="2496099934"/>
                  </a:ext>
                </a:extLst>
              </a:tr>
              <a:tr h="346594">
                <a:tc>
                  <a:txBody>
                    <a:bodyPr/>
                    <a:lstStyle/>
                    <a:p>
                      <a:pPr algn="l" fontAlgn="b"/>
                      <a:r>
                        <a:rPr lang="de-CH" sz="1600" b="0" i="0" u="none" strike="noStrike">
                          <a:solidFill>
                            <a:srgbClr val="000000"/>
                          </a:solidFill>
                          <a:effectLst/>
                          <a:latin typeface="Calibri" panose="020F0502020204030204" pitchFamily="34" charset="0"/>
                        </a:rPr>
                        <a:t>in %</a:t>
                      </a:r>
                    </a:p>
                  </a:txBody>
                  <a:tcPr marL="360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a:solidFill>
                            <a:srgbClr val="000000"/>
                          </a:solidFill>
                          <a:effectLst/>
                          <a:latin typeface="Calibri" panose="020F0502020204030204" pitchFamily="34" charset="0"/>
                        </a:rPr>
                        <a:t>18.0</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a:solidFill>
                            <a:srgbClr val="000000"/>
                          </a:solidFill>
                          <a:effectLst/>
                          <a:latin typeface="Calibri" panose="020F0502020204030204" pitchFamily="34" charset="0"/>
                        </a:rPr>
                        <a:t>19.4</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a:solidFill>
                            <a:srgbClr val="000000"/>
                          </a:solidFill>
                          <a:effectLst/>
                          <a:latin typeface="Calibri" panose="020F0502020204030204" pitchFamily="34" charset="0"/>
                        </a:rPr>
                        <a:t>23.4</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a:solidFill>
                            <a:srgbClr val="000000"/>
                          </a:solidFill>
                          <a:effectLst/>
                          <a:latin typeface="Calibri" panose="020F0502020204030204" pitchFamily="34" charset="0"/>
                        </a:rPr>
                        <a:t>23.4</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a:solidFill>
                            <a:srgbClr val="000000"/>
                          </a:solidFill>
                          <a:effectLst/>
                          <a:latin typeface="Calibri" panose="020F0502020204030204" pitchFamily="34" charset="0"/>
                        </a:rPr>
                        <a:t>26.5</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a:solidFill>
                            <a:srgbClr val="000000"/>
                          </a:solidFill>
                          <a:effectLst/>
                          <a:latin typeface="Calibri" panose="020F0502020204030204" pitchFamily="34" charset="0"/>
                        </a:rPr>
                        <a:t>24.7</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a:solidFill>
                            <a:srgbClr val="000000"/>
                          </a:solidFill>
                          <a:effectLst/>
                          <a:latin typeface="Calibri" panose="020F0502020204030204" pitchFamily="34" charset="0"/>
                        </a:rPr>
                        <a:t>21.6</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a:solidFill>
                            <a:srgbClr val="000000"/>
                          </a:solidFill>
                          <a:effectLst/>
                          <a:latin typeface="Calibri" panose="020F0502020204030204" pitchFamily="34" charset="0"/>
                        </a:rPr>
                        <a:t>21.2</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tc>
                  <a:txBody>
                    <a:bodyPr/>
                    <a:lstStyle/>
                    <a:p>
                      <a:pPr algn="r" fontAlgn="ctr"/>
                      <a:r>
                        <a:rPr lang="de-CH" sz="1600" b="0" i="0" u="none" strike="noStrike">
                          <a:solidFill>
                            <a:srgbClr val="000000"/>
                          </a:solidFill>
                          <a:effectLst/>
                          <a:latin typeface="Calibri" panose="020F0502020204030204" pitchFamily="34" charset="0"/>
                        </a:rPr>
                        <a:t>21.2</a:t>
                      </a:r>
                    </a:p>
                  </a:txBody>
                  <a:tcPr marL="9525" marR="36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B3B3"/>
                    </a:solidFill>
                  </a:tcPr>
                </a:tc>
                <a:extLst>
                  <a:ext uri="{0D108BD9-81ED-4DB2-BD59-A6C34878D82A}">
                    <a16:rowId xmlns:a16="http://schemas.microsoft.com/office/drawing/2014/main" val="947288986"/>
                  </a:ext>
                </a:extLst>
              </a:tr>
              <a:tr h="346594">
                <a:tc>
                  <a:txBody>
                    <a:bodyPr/>
                    <a:lstStyle/>
                    <a:p>
                      <a:pPr algn="l" fontAlgn="b"/>
                      <a:r>
                        <a:rPr lang="de-CH" sz="1600" b="0" i="0" u="none" strike="noStrike">
                          <a:solidFill>
                            <a:srgbClr val="000000"/>
                          </a:solidFill>
                          <a:effectLst/>
                          <a:latin typeface="Calibri" panose="020F0502020204030204" pitchFamily="34" charset="0"/>
                        </a:rPr>
                        <a:t>Tauglich (MD/SD)</a:t>
                      </a:r>
                    </a:p>
                  </a:txBody>
                  <a:tcPr marL="360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CH" sz="1600" b="0" i="0" u="none" strike="noStrike">
                          <a:solidFill>
                            <a:srgbClr val="000000"/>
                          </a:solidFill>
                          <a:effectLst/>
                          <a:latin typeface="Calibri" panose="020F0502020204030204" pitchFamily="34" charset="0"/>
                        </a:rPr>
                        <a:t>33'251</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CH" sz="1600" b="0" i="0" u="none" strike="noStrike">
                          <a:solidFill>
                            <a:srgbClr val="000000"/>
                          </a:solidFill>
                          <a:effectLst/>
                          <a:latin typeface="Calibri" panose="020F0502020204030204" pitchFamily="34" charset="0"/>
                        </a:rPr>
                        <a:t>33'073</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CH" sz="1600" b="0" i="0" u="none" strike="noStrike">
                          <a:solidFill>
                            <a:srgbClr val="000000"/>
                          </a:solidFill>
                          <a:effectLst/>
                          <a:latin typeface="Calibri" panose="020F0502020204030204" pitchFamily="34" charset="0"/>
                        </a:rPr>
                        <a:t>30'684</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CH" sz="1600" b="0" i="0" u="none" strike="noStrike">
                          <a:solidFill>
                            <a:srgbClr val="000000"/>
                          </a:solidFill>
                          <a:effectLst/>
                          <a:latin typeface="Calibri" panose="020F0502020204030204" pitchFamily="34" charset="0"/>
                        </a:rPr>
                        <a:t>30'377</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CH" sz="1600" b="0" i="0" u="none" strike="noStrike">
                          <a:solidFill>
                            <a:srgbClr val="000000"/>
                          </a:solidFill>
                          <a:effectLst/>
                          <a:latin typeface="Calibri" panose="020F0502020204030204" pitchFamily="34" charset="0"/>
                        </a:rPr>
                        <a:t>28'594</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CH" sz="1600" b="0" i="0" u="none" strike="noStrike">
                          <a:solidFill>
                            <a:srgbClr val="000000"/>
                          </a:solidFill>
                          <a:effectLst/>
                          <a:latin typeface="Calibri" panose="020F0502020204030204" pitchFamily="34" charset="0"/>
                        </a:rPr>
                        <a:t>28'766</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CH" sz="1600" b="0" i="0" u="none" strike="noStrike">
                          <a:solidFill>
                            <a:srgbClr val="000000"/>
                          </a:solidFill>
                          <a:effectLst/>
                          <a:latin typeface="Calibri" panose="020F0502020204030204" pitchFamily="34" charset="0"/>
                        </a:rPr>
                        <a:t>29'876</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CH" sz="1600" b="0" i="0" u="none" strike="noStrike">
                          <a:solidFill>
                            <a:srgbClr val="000000"/>
                          </a:solidFill>
                          <a:effectLst/>
                          <a:latin typeface="Calibri" panose="020F0502020204030204" pitchFamily="34" charset="0"/>
                        </a:rPr>
                        <a:t>28'785</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CH" sz="1600" b="0" i="0" u="none" strike="noStrike">
                          <a:solidFill>
                            <a:srgbClr val="000000"/>
                          </a:solidFill>
                          <a:effectLst/>
                          <a:latin typeface="Calibri" panose="020F0502020204030204" pitchFamily="34" charset="0"/>
                        </a:rPr>
                        <a:t>24'752</a:t>
                      </a:r>
                    </a:p>
                  </a:txBody>
                  <a:tcPr marL="9525" marR="36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935858"/>
                  </a:ext>
                </a:extLst>
              </a:tr>
              <a:tr h="363925">
                <a:tc>
                  <a:txBody>
                    <a:bodyPr/>
                    <a:lstStyle/>
                    <a:p>
                      <a:pPr algn="l" fontAlgn="b"/>
                      <a:r>
                        <a:rPr lang="de-CH" sz="1600" b="0" i="0" u="none" strike="noStrike" dirty="0">
                          <a:solidFill>
                            <a:srgbClr val="000000"/>
                          </a:solidFill>
                          <a:effectLst/>
                          <a:latin typeface="Calibri" panose="020F0502020204030204" pitchFamily="34" charset="0"/>
                        </a:rPr>
                        <a:t>in %</a:t>
                      </a:r>
                    </a:p>
                  </a:txBody>
                  <a:tcPr marL="36000"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e-CH" sz="1600" b="0" i="0" u="none" strike="noStrike" dirty="0">
                          <a:solidFill>
                            <a:srgbClr val="000000"/>
                          </a:solidFill>
                          <a:effectLst/>
                          <a:latin typeface="Calibri" panose="020F0502020204030204" pitchFamily="34" charset="0"/>
                        </a:rPr>
                        <a:t>82.0</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e-CH" sz="1600" b="0" i="0" u="none" strike="noStrike" dirty="0">
                          <a:solidFill>
                            <a:srgbClr val="000000"/>
                          </a:solidFill>
                          <a:effectLst/>
                          <a:latin typeface="Calibri" panose="020F0502020204030204" pitchFamily="34" charset="0"/>
                        </a:rPr>
                        <a:t>80.6</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e-CH" sz="1600" b="0" i="0" u="none" strike="noStrike" dirty="0">
                          <a:solidFill>
                            <a:srgbClr val="000000"/>
                          </a:solidFill>
                          <a:effectLst/>
                          <a:latin typeface="Calibri" panose="020F0502020204030204" pitchFamily="34" charset="0"/>
                        </a:rPr>
                        <a:t>76.6</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e-CH" sz="1600" b="0" i="0" u="none" strike="noStrike" dirty="0">
                          <a:solidFill>
                            <a:srgbClr val="000000"/>
                          </a:solidFill>
                          <a:effectLst/>
                          <a:latin typeface="Calibri" panose="020F0502020204030204" pitchFamily="34" charset="0"/>
                        </a:rPr>
                        <a:t>76.6</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e-CH" sz="1600" b="0" i="0" u="none" strike="noStrike" dirty="0">
                          <a:solidFill>
                            <a:srgbClr val="000000"/>
                          </a:solidFill>
                          <a:effectLst/>
                          <a:latin typeface="Calibri" panose="020F0502020204030204" pitchFamily="34" charset="0"/>
                        </a:rPr>
                        <a:t>73.5</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e-CH" sz="1600" b="0" i="0" u="none" strike="noStrike" dirty="0">
                          <a:solidFill>
                            <a:srgbClr val="000000"/>
                          </a:solidFill>
                          <a:effectLst/>
                          <a:latin typeface="Calibri" panose="020F0502020204030204" pitchFamily="34" charset="0"/>
                        </a:rPr>
                        <a:t>75.3</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e-CH" sz="1600" b="0" i="0" u="none" strike="noStrike" dirty="0">
                          <a:solidFill>
                            <a:srgbClr val="000000"/>
                          </a:solidFill>
                          <a:effectLst/>
                          <a:latin typeface="Calibri" panose="020F0502020204030204" pitchFamily="34" charset="0"/>
                        </a:rPr>
                        <a:t>78.4</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e-CH" sz="1600" b="0" i="0" u="none" strike="noStrike" dirty="0">
                          <a:solidFill>
                            <a:srgbClr val="000000"/>
                          </a:solidFill>
                          <a:effectLst/>
                          <a:latin typeface="Calibri" panose="020F0502020204030204" pitchFamily="34" charset="0"/>
                        </a:rPr>
                        <a:t>78.8</a:t>
                      </a:r>
                    </a:p>
                  </a:txBody>
                  <a:tcPr marL="9525"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e-CH" sz="1600" b="0" i="0" u="none" strike="noStrike" dirty="0">
                          <a:solidFill>
                            <a:srgbClr val="000000"/>
                          </a:solidFill>
                          <a:effectLst/>
                          <a:latin typeface="Calibri" panose="020F0502020204030204" pitchFamily="34" charset="0"/>
                        </a:rPr>
                        <a:t>78.8</a:t>
                      </a:r>
                    </a:p>
                  </a:txBody>
                  <a:tcPr marL="9525" marR="36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317834"/>
                  </a:ext>
                </a:extLst>
              </a:tr>
            </a:tbl>
          </a:graphicData>
        </a:graphic>
      </p:graphicFrame>
      <p:sp>
        <p:nvSpPr>
          <p:cNvPr id="5" name="Rechteck 4"/>
          <p:cNvSpPr/>
          <p:nvPr/>
        </p:nvSpPr>
        <p:spPr>
          <a:xfrm>
            <a:off x="236772" y="5667511"/>
            <a:ext cx="3249480" cy="338554"/>
          </a:xfrm>
          <a:prstGeom prst="rect">
            <a:avLst/>
          </a:prstGeom>
        </p:spPr>
        <p:txBody>
          <a:bodyPr wrap="none">
            <a:spAutoFit/>
          </a:bodyPr>
          <a:lstStyle/>
          <a:p>
            <a:r>
              <a:rPr lang="de-CH" sz="1600" dirty="0">
                <a:solidFill>
                  <a:srgbClr val="000000"/>
                </a:solidFill>
                <a:latin typeface="Calibri" panose="020F0502020204030204" pitchFamily="34" charset="0"/>
              </a:rPr>
              <a:t>MD: Militärdienst / SD: Schutzdienst</a:t>
            </a:r>
            <a:r>
              <a:rPr lang="de-CH" sz="1600" dirty="0"/>
              <a:t> </a:t>
            </a:r>
          </a:p>
        </p:txBody>
      </p:sp>
      <p:sp>
        <p:nvSpPr>
          <p:cNvPr id="2" name="Abgerundetes Rechteck 1"/>
          <p:cNvSpPr/>
          <p:nvPr/>
        </p:nvSpPr>
        <p:spPr bwMode="auto">
          <a:xfrm>
            <a:off x="2983550" y="2886803"/>
            <a:ext cx="468000" cy="324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8" name="Abgerundetes Rechteck 7"/>
          <p:cNvSpPr/>
          <p:nvPr/>
        </p:nvSpPr>
        <p:spPr bwMode="auto">
          <a:xfrm>
            <a:off x="8422465" y="2886803"/>
            <a:ext cx="468000" cy="324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9" name="Abgerundetes Rechteck 8"/>
          <p:cNvSpPr/>
          <p:nvPr/>
        </p:nvSpPr>
        <p:spPr bwMode="auto">
          <a:xfrm>
            <a:off x="2983550" y="3932206"/>
            <a:ext cx="468000" cy="324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10" name="Abgerundetes Rechteck 9"/>
          <p:cNvSpPr/>
          <p:nvPr/>
        </p:nvSpPr>
        <p:spPr bwMode="auto">
          <a:xfrm>
            <a:off x="8422465" y="3932206"/>
            <a:ext cx="468000" cy="324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11" name="Abgerundetes Rechteck 10"/>
          <p:cNvSpPr/>
          <p:nvPr/>
        </p:nvSpPr>
        <p:spPr bwMode="auto">
          <a:xfrm>
            <a:off x="8236279" y="1855841"/>
            <a:ext cx="648000" cy="288032"/>
          </a:xfrm>
          <a:prstGeom prst="roundRect">
            <a:avLst/>
          </a:prstGeom>
          <a:noFill/>
          <a:ln w="28575" cap="flat" cmpd="sng" algn="ctr">
            <a:solidFill>
              <a:srgbClr val="FF4343"/>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12" name="Abgerundetes Rechteck 11"/>
          <p:cNvSpPr/>
          <p:nvPr/>
        </p:nvSpPr>
        <p:spPr bwMode="auto">
          <a:xfrm>
            <a:off x="7574432" y="1855841"/>
            <a:ext cx="648000" cy="288032"/>
          </a:xfrm>
          <a:prstGeom prst="roundRect">
            <a:avLst/>
          </a:prstGeom>
          <a:noFill/>
          <a:ln w="28575" cap="flat" cmpd="sng" algn="ctr">
            <a:solidFill>
              <a:srgbClr val="FF4343"/>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13" name="Abgerundetes Rechteck 12"/>
          <p:cNvSpPr/>
          <p:nvPr/>
        </p:nvSpPr>
        <p:spPr bwMode="auto">
          <a:xfrm>
            <a:off x="2771872" y="1850964"/>
            <a:ext cx="648000" cy="288032"/>
          </a:xfrm>
          <a:prstGeom prst="roundRect">
            <a:avLst/>
          </a:prstGeom>
          <a:noFill/>
          <a:ln w="28575" cap="flat" cmpd="sng" algn="ctr">
            <a:solidFill>
              <a:srgbClr val="FF4343"/>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15" name="Abgerundetes Rechteck 14"/>
          <p:cNvSpPr/>
          <p:nvPr/>
        </p:nvSpPr>
        <p:spPr bwMode="auto">
          <a:xfrm>
            <a:off x="2983550" y="4620085"/>
            <a:ext cx="5900729" cy="28803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pic>
        <p:nvPicPr>
          <p:cNvPr id="16" name="Grafik 15"/>
          <p:cNvPicPr>
            <a:picLocks noChangeAspect="1"/>
          </p:cNvPicPr>
          <p:nvPr/>
        </p:nvPicPr>
        <p:blipFill rotWithShape="1">
          <a:blip r:embed="rId3" cstate="print">
            <a:extLst>
              <a:ext uri="{28A0092B-C50C-407E-A947-70E740481C1C}">
                <a14:useLocalDpi xmlns:a14="http://schemas.microsoft.com/office/drawing/2010/main" val="0"/>
              </a:ext>
            </a:extLst>
          </a:blip>
          <a:srcRect l="36961"/>
          <a:stretch/>
        </p:blipFill>
        <p:spPr>
          <a:xfrm>
            <a:off x="8146321" y="549534"/>
            <a:ext cx="804612" cy="720000"/>
          </a:xfrm>
          <a:prstGeom prst="rect">
            <a:avLst/>
          </a:prstGeom>
          <a:ln>
            <a:noFill/>
          </a:ln>
          <a:effectLst>
            <a:softEdge rad="112500"/>
          </a:effectLst>
        </p:spPr>
      </p:pic>
      <p:pic>
        <p:nvPicPr>
          <p:cNvPr id="17" name="Grafik 16"/>
          <p:cNvPicPr>
            <a:picLocks noChangeAspect="1"/>
          </p:cNvPicPr>
          <p:nvPr/>
        </p:nvPicPr>
        <p:blipFill rotWithShape="1">
          <a:blip r:embed="rId4">
            <a:extLst>
              <a:ext uri="{28A0092B-C50C-407E-A947-70E740481C1C}">
                <a14:useLocalDpi xmlns:a14="http://schemas.microsoft.com/office/drawing/2010/main" val="0"/>
              </a:ext>
            </a:extLst>
          </a:blip>
          <a:srcRect l="54345"/>
          <a:stretch/>
        </p:blipFill>
        <p:spPr>
          <a:xfrm>
            <a:off x="7477396" y="289353"/>
            <a:ext cx="839020" cy="792125"/>
          </a:xfrm>
          <a:prstGeom prst="rect">
            <a:avLst/>
          </a:prstGeom>
          <a:ln>
            <a:noFill/>
          </a:ln>
          <a:effectLst>
            <a:softEdge rad="112500"/>
          </a:effectLst>
        </p:spPr>
      </p:pic>
    </p:spTree>
    <p:extLst>
      <p:ext uri="{BB962C8B-B14F-4D97-AF65-F5344CB8AC3E}">
        <p14:creationId xmlns:p14="http://schemas.microsoft.com/office/powerpoint/2010/main" val="415814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par>
                          <p:cTn id="8" fill="hold">
                            <p:stCondLst>
                              <p:cond delay="2000"/>
                            </p:stCondLst>
                            <p:childTnLst>
                              <p:par>
                                <p:cTn id="9" presetID="21" presetClass="entr" presetSubtype="1" fill="hold" grpId="0"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425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par>
                          <p:cTn id="21" fill="hold">
                            <p:stCondLst>
                              <p:cond delay="2000"/>
                            </p:stCondLst>
                            <p:childTnLst>
                              <p:par>
                                <p:cTn id="22" presetID="21" presetClass="entr" presetSubtype="1"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par>
                          <p:cTn id="30" fill="hold">
                            <p:stCondLst>
                              <p:cond delay="2000"/>
                            </p:stCondLst>
                            <p:childTnLst>
                              <p:par>
                                <p:cTn id="31" presetID="21" presetClass="entr" presetSubtype="1" fill="hold" grpId="0" nodeType="afterEffect">
                                  <p:stCondLst>
                                    <p:cond delay="25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1"/>
          </p:nvPr>
        </p:nvSpPr>
        <p:spPr/>
        <p:txBody>
          <a:bodyPr/>
          <a:lstStyle/>
          <a:p>
            <a:pPr>
              <a:defRPr/>
            </a:pPr>
            <a:r>
              <a:rPr lang="de-DE"/>
              <a:t>AZSV / 9.12.2019</a:t>
            </a:r>
            <a:endParaRPr lang="de-DE" sz="100" dirty="0"/>
          </a:p>
        </p:txBody>
      </p:sp>
      <p:sp>
        <p:nvSpPr>
          <p:cNvPr id="2" name="Fußzeilenplatzhalter 1"/>
          <p:cNvSpPr>
            <a:spLocks noGrp="1"/>
          </p:cNvSpPr>
          <p:nvPr>
            <p:ph type="ftr" sz="quarter" idx="10"/>
          </p:nvPr>
        </p:nvSpPr>
        <p:spPr/>
        <p:txBody>
          <a:bodyPr/>
          <a:lstStyle/>
          <a:p>
            <a:pPr>
              <a:defRPr/>
            </a:pPr>
            <a:r>
              <a:rPr lang="de-CH"/>
              <a:t>Christoph Flury / Vizedirektor BABS</a:t>
            </a:r>
            <a:endParaRPr lang="de-DE" dirty="0"/>
          </a:p>
        </p:txBody>
      </p:sp>
      <p:sp>
        <p:nvSpPr>
          <p:cNvPr id="5" name="Titel 1"/>
          <p:cNvSpPr>
            <a:spLocks noGrp="1"/>
          </p:cNvSpPr>
          <p:nvPr>
            <p:ph type="title"/>
          </p:nvPr>
        </p:nvSpPr>
        <p:spPr>
          <a:xfrm>
            <a:off x="1268413" y="279400"/>
            <a:ext cx="7461250" cy="410213"/>
          </a:xfrm>
        </p:spPr>
        <p:txBody>
          <a:bodyPr/>
          <a:lstStyle/>
          <a:p>
            <a:r>
              <a:rPr lang="de-CH" sz="2000" dirty="0"/>
              <a:t>Mögliche Lösungen</a:t>
            </a:r>
          </a:p>
        </p:txBody>
      </p:sp>
      <p:sp>
        <p:nvSpPr>
          <p:cNvPr id="3" name="Textfeld 2"/>
          <p:cNvSpPr txBox="1"/>
          <p:nvPr/>
        </p:nvSpPr>
        <p:spPr>
          <a:xfrm>
            <a:off x="1187623" y="942975"/>
            <a:ext cx="7630939" cy="4939814"/>
          </a:xfrm>
          <a:prstGeom prst="rect">
            <a:avLst/>
          </a:prstGeom>
          <a:solidFill>
            <a:srgbClr val="FFD393"/>
          </a:solidFill>
        </p:spPr>
        <p:txBody>
          <a:bodyPr wrap="square" lIns="180000" rtlCol="0">
            <a:spAutoFit/>
          </a:bodyPr>
          <a:lstStyle/>
          <a:p>
            <a:pPr marL="342900" indent="-342900" algn="l">
              <a:lnSpc>
                <a:spcPct val="250000"/>
              </a:lnSpc>
              <a:buFont typeface="+mj-lt"/>
              <a:buAutoNum type="arabicPeriod"/>
            </a:pPr>
            <a:r>
              <a:rPr lang="de-CH" sz="1800" b="1" dirty="0"/>
              <a:t>Erhöhung der Dienstdauer:   12 Jahre   ↑   14  ↑  20 Jahre</a:t>
            </a:r>
          </a:p>
          <a:p>
            <a:pPr marL="342900" indent="-342900" algn="l">
              <a:lnSpc>
                <a:spcPct val="250000"/>
              </a:lnSpc>
              <a:buFont typeface="+mj-lt"/>
              <a:buAutoNum type="arabicPeriod" startAt="2"/>
            </a:pPr>
            <a:r>
              <a:rPr lang="de-CH" sz="1800" b="1" dirty="0"/>
              <a:t>Erhöhung des Dienstalters :    19 bis 36   ↑   19 bis 40 / 45 / 50 / ...</a:t>
            </a:r>
          </a:p>
          <a:p>
            <a:pPr marL="342900" indent="-342900" algn="l">
              <a:lnSpc>
                <a:spcPct val="250000"/>
              </a:lnSpc>
              <a:buFont typeface="+mj-lt"/>
              <a:buAutoNum type="arabicPeriod" startAt="2"/>
            </a:pPr>
            <a:r>
              <a:rPr lang="de-CH" sz="1800" b="1" dirty="0"/>
              <a:t>Reduktion der Bestände:   72'000  ↓  60'000  ↓  50'000</a:t>
            </a:r>
          </a:p>
          <a:p>
            <a:pPr marL="342900" indent="-342900" algn="l">
              <a:lnSpc>
                <a:spcPct val="250000"/>
              </a:lnSpc>
              <a:buFont typeface="+mj-lt"/>
              <a:buAutoNum type="arabicPeriod" startAt="2"/>
            </a:pPr>
            <a:r>
              <a:rPr lang="de-CH" sz="1800" b="1" dirty="0"/>
              <a:t>Reduktion des Leistungsspektrums</a:t>
            </a:r>
          </a:p>
          <a:p>
            <a:pPr marL="342900" indent="-342900" algn="l">
              <a:lnSpc>
                <a:spcPct val="250000"/>
              </a:lnSpc>
              <a:buFont typeface="+mj-lt"/>
              <a:buAutoNum type="arabicPeriod" startAt="2"/>
            </a:pPr>
            <a:r>
              <a:rPr lang="de-CH" sz="1800" b="1" dirty="0"/>
              <a:t>Reduktion der Durchhaltefähigkeit</a:t>
            </a:r>
          </a:p>
          <a:p>
            <a:pPr marL="342900" indent="-342900" algn="l">
              <a:lnSpc>
                <a:spcPct val="250000"/>
              </a:lnSpc>
              <a:buFont typeface="+mj-lt"/>
              <a:buAutoNum type="arabicPeriod" startAt="2"/>
            </a:pPr>
            <a:r>
              <a:rPr lang="de-CH" sz="1800" b="1" dirty="0"/>
              <a:t>Aufbau von interkantonalen Stützpunkten</a:t>
            </a:r>
          </a:p>
          <a:p>
            <a:pPr marL="342900" indent="-342900" algn="l">
              <a:lnSpc>
                <a:spcPct val="250000"/>
              </a:lnSpc>
              <a:buFont typeface="+mj-lt"/>
              <a:buAutoNum type="arabicPeriod" startAt="2"/>
            </a:pPr>
            <a:r>
              <a:rPr lang="de-CH" sz="1800" b="1" dirty="0"/>
              <a:t>...</a:t>
            </a:r>
          </a:p>
        </p:txBody>
      </p:sp>
      <p:sp>
        <p:nvSpPr>
          <p:cNvPr id="4" name="Textfeld 3"/>
          <p:cNvSpPr txBox="1"/>
          <p:nvPr/>
        </p:nvSpPr>
        <p:spPr>
          <a:xfrm rot="19839604">
            <a:off x="579208" y="2931297"/>
            <a:ext cx="8839660" cy="769441"/>
          </a:xfrm>
          <a:prstGeom prst="rect">
            <a:avLst/>
          </a:prstGeom>
          <a:noFill/>
        </p:spPr>
        <p:txBody>
          <a:bodyPr wrap="square" rtlCol="0">
            <a:spAutoFit/>
          </a:bodyPr>
          <a:lstStyle/>
          <a:p>
            <a:r>
              <a:rPr lang="de-CH" sz="4400" b="1" dirty="0">
                <a:solidFill>
                  <a:srgbClr val="FF0000"/>
                </a:solidFill>
                <a:effectLst>
                  <a:outerShdw blurRad="38100" dist="38100" dir="2700000" algn="tl">
                    <a:srgbClr val="000000">
                      <a:alpha val="43137"/>
                    </a:srgbClr>
                  </a:outerShdw>
                </a:effectLst>
              </a:rPr>
              <a:t>Keine Optionen für die Kantone</a:t>
            </a:r>
          </a:p>
        </p:txBody>
      </p:sp>
    </p:spTree>
    <p:extLst>
      <p:ext uri="{BB962C8B-B14F-4D97-AF65-F5344CB8AC3E}">
        <p14:creationId xmlns:p14="http://schemas.microsoft.com/office/powerpoint/2010/main" val="124693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Christoph Flury / Vizedirektor BABS</a:t>
            </a:r>
            <a:endParaRPr lang="de-DE" dirty="0"/>
          </a:p>
        </p:txBody>
      </p:sp>
      <p:sp>
        <p:nvSpPr>
          <p:cNvPr id="8" name="Titel 1"/>
          <p:cNvSpPr txBox="1">
            <a:spLocks/>
          </p:cNvSpPr>
          <p:nvPr/>
        </p:nvSpPr>
        <p:spPr bwMode="auto">
          <a:xfrm>
            <a:off x="539551" y="2373637"/>
            <a:ext cx="8279011" cy="235150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lgn="ctr" eaLnBrk="1" hangingPunct="1"/>
            <a:r>
              <a:rPr lang="de-CH" sz="2800" kern="0" dirty="0"/>
              <a:t>Entlassung aus der Schutzdienstpflicht</a:t>
            </a:r>
            <a:br>
              <a:rPr lang="de-CH" sz="2800" kern="0" dirty="0"/>
            </a:br>
            <a:r>
              <a:rPr lang="de-CH" sz="2800" kern="0" dirty="0"/>
              <a:t>nach erfüllter Dienstpflicht von 12 Jahren</a:t>
            </a:r>
          </a:p>
          <a:p>
            <a:pPr algn="ctr" eaLnBrk="1" hangingPunct="1"/>
            <a:endParaRPr lang="de-CH" sz="2800" kern="0" dirty="0"/>
          </a:p>
          <a:p>
            <a:pPr algn="ctr" eaLnBrk="1" hangingPunct="1"/>
            <a:r>
              <a:rPr lang="de-CH" sz="2800" kern="0" dirty="0" err="1"/>
              <a:t>Bestandesreduktion</a:t>
            </a:r>
            <a:endParaRPr lang="de-CH" sz="2800" kern="0" dirty="0"/>
          </a:p>
        </p:txBody>
      </p:sp>
      <p:sp>
        <p:nvSpPr>
          <p:cNvPr id="2" name="Datumsplatzhalter 1"/>
          <p:cNvSpPr>
            <a:spLocks noGrp="1"/>
          </p:cNvSpPr>
          <p:nvPr>
            <p:ph type="dt" sz="half" idx="11"/>
          </p:nvPr>
        </p:nvSpPr>
        <p:spPr/>
        <p:txBody>
          <a:bodyPr/>
          <a:lstStyle/>
          <a:p>
            <a:r>
              <a:rPr lang="de-DE"/>
              <a:t>AZSV / 9.12.2019</a:t>
            </a:r>
            <a:endParaRPr lang="de-DE" sz="600"/>
          </a:p>
        </p:txBody>
      </p:sp>
    </p:spTree>
    <p:extLst>
      <p:ext uri="{BB962C8B-B14F-4D97-AF65-F5344CB8AC3E}">
        <p14:creationId xmlns:p14="http://schemas.microsoft.com/office/powerpoint/2010/main" val="143775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Christoph Flury / Vizedirektor BABS</a:t>
            </a:r>
            <a:endParaRPr lang="de-DE" dirty="0"/>
          </a:p>
        </p:txBody>
      </p:sp>
      <p:sp>
        <p:nvSpPr>
          <p:cNvPr id="8" name="Titel 1"/>
          <p:cNvSpPr txBox="1">
            <a:spLocks/>
          </p:cNvSpPr>
          <p:nvPr/>
        </p:nvSpPr>
        <p:spPr bwMode="auto">
          <a:xfrm>
            <a:off x="539551" y="2373637"/>
            <a:ext cx="8279011" cy="47929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lgn="ctr" eaLnBrk="1" hangingPunct="1"/>
            <a:r>
              <a:rPr lang="de-CH" kern="0" dirty="0"/>
              <a:t>Reform - Eckpunkte</a:t>
            </a:r>
          </a:p>
        </p:txBody>
      </p:sp>
      <p:sp>
        <p:nvSpPr>
          <p:cNvPr id="2" name="Datumsplatzhalter 1"/>
          <p:cNvSpPr>
            <a:spLocks noGrp="1"/>
          </p:cNvSpPr>
          <p:nvPr>
            <p:ph type="dt" sz="half" idx="11"/>
          </p:nvPr>
        </p:nvSpPr>
        <p:spPr/>
        <p:txBody>
          <a:bodyPr/>
          <a:lstStyle/>
          <a:p>
            <a:r>
              <a:rPr lang="de-DE"/>
              <a:t>AZSV / 9.12.2019</a:t>
            </a:r>
            <a:endParaRPr lang="de-DE" sz="600"/>
          </a:p>
        </p:txBody>
      </p:sp>
    </p:spTree>
    <p:extLst>
      <p:ext uri="{BB962C8B-B14F-4D97-AF65-F5344CB8AC3E}">
        <p14:creationId xmlns:p14="http://schemas.microsoft.com/office/powerpoint/2010/main" val="3746134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1"/>
          </p:nvPr>
        </p:nvSpPr>
        <p:spPr/>
        <p:txBody>
          <a:bodyPr/>
          <a:lstStyle/>
          <a:p>
            <a:pPr>
              <a:defRPr/>
            </a:pPr>
            <a:r>
              <a:rPr lang="de-DE"/>
              <a:t>AZSV / 9.12.2019</a:t>
            </a:r>
            <a:endParaRPr lang="de-DE" sz="100" dirty="0"/>
          </a:p>
        </p:txBody>
      </p:sp>
      <p:sp>
        <p:nvSpPr>
          <p:cNvPr id="2" name="Fußzeilenplatzhalter 1"/>
          <p:cNvSpPr>
            <a:spLocks noGrp="1"/>
          </p:cNvSpPr>
          <p:nvPr>
            <p:ph type="ftr" sz="quarter" idx="10"/>
          </p:nvPr>
        </p:nvSpPr>
        <p:spPr/>
        <p:txBody>
          <a:bodyPr/>
          <a:lstStyle/>
          <a:p>
            <a:pPr>
              <a:defRPr/>
            </a:pPr>
            <a:r>
              <a:rPr lang="de-CH"/>
              <a:t>Christoph Flury / Vizedirektor BABS</a:t>
            </a:r>
            <a:endParaRPr lang="de-DE" dirty="0"/>
          </a:p>
        </p:txBody>
      </p:sp>
      <p:sp>
        <p:nvSpPr>
          <p:cNvPr id="6" name="Titel 1"/>
          <p:cNvSpPr>
            <a:spLocks noGrp="1"/>
          </p:cNvSpPr>
          <p:nvPr>
            <p:ph type="title"/>
          </p:nvPr>
        </p:nvSpPr>
        <p:spPr>
          <a:xfrm>
            <a:off x="1268413" y="279400"/>
            <a:ext cx="7461250" cy="989013"/>
          </a:xfrm>
        </p:spPr>
        <p:txBody>
          <a:bodyPr/>
          <a:lstStyle/>
          <a:p>
            <a:r>
              <a:rPr lang="de-CH" sz="2000" dirty="0"/>
              <a:t>Dienstleistungssystem im Zivilschutz</a:t>
            </a:r>
          </a:p>
        </p:txBody>
      </p:sp>
      <p:grpSp>
        <p:nvGrpSpPr>
          <p:cNvPr id="8" name="Gruppieren 7"/>
          <p:cNvGrpSpPr/>
          <p:nvPr/>
        </p:nvGrpSpPr>
        <p:grpSpPr>
          <a:xfrm>
            <a:off x="1288255" y="1319282"/>
            <a:ext cx="5430742" cy="1079812"/>
            <a:chOff x="1403647" y="1124744"/>
            <a:chExt cx="5430742" cy="1079812"/>
          </a:xfrm>
        </p:grpSpPr>
        <p:cxnSp>
          <p:nvCxnSpPr>
            <p:cNvPr id="9" name="Gerade Verbindung 8"/>
            <p:cNvCxnSpPr/>
            <p:nvPr/>
          </p:nvCxnSpPr>
          <p:spPr bwMode="auto">
            <a:xfrm flipH="1" flipV="1">
              <a:off x="6834389"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10" name="Gerade Verbindung 9"/>
            <p:cNvCxnSpPr/>
            <p:nvPr/>
          </p:nvCxnSpPr>
          <p:spPr bwMode="auto">
            <a:xfrm flipH="1" flipV="1">
              <a:off x="5625791"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11" name="Gerade Verbindung 10"/>
            <p:cNvCxnSpPr/>
            <p:nvPr/>
          </p:nvCxnSpPr>
          <p:spPr bwMode="auto">
            <a:xfrm flipH="1" flipV="1">
              <a:off x="1705798"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flipH="1" flipV="1">
              <a:off x="3510744"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13" name="Gerade Verbindung 12"/>
            <p:cNvCxnSpPr/>
            <p:nvPr/>
          </p:nvCxnSpPr>
          <p:spPr bwMode="auto">
            <a:xfrm flipV="1">
              <a:off x="5323641"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14" name="Gerade Verbindung 13"/>
            <p:cNvCxnSpPr/>
            <p:nvPr/>
          </p:nvCxnSpPr>
          <p:spPr bwMode="auto">
            <a:xfrm flipV="1">
              <a:off x="3812894"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15" name="Gerade Verbindung 14"/>
            <p:cNvCxnSpPr/>
            <p:nvPr/>
          </p:nvCxnSpPr>
          <p:spPr bwMode="auto">
            <a:xfrm flipV="1">
              <a:off x="2612247"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17" name="Gerade Verbindung 16"/>
            <p:cNvCxnSpPr/>
            <p:nvPr/>
          </p:nvCxnSpPr>
          <p:spPr bwMode="auto">
            <a:xfrm flipH="1" flipV="1">
              <a:off x="2007948"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18" name="Gerade Verbindung 17"/>
            <p:cNvCxnSpPr/>
            <p:nvPr/>
          </p:nvCxnSpPr>
          <p:spPr bwMode="auto">
            <a:xfrm flipH="1" flipV="1">
              <a:off x="2310097"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19" name="Gerade Verbindung 18"/>
            <p:cNvCxnSpPr/>
            <p:nvPr/>
          </p:nvCxnSpPr>
          <p:spPr bwMode="auto">
            <a:xfrm flipH="1" flipV="1">
              <a:off x="2914396"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20" name="Gerade Verbindung 19"/>
            <p:cNvCxnSpPr/>
            <p:nvPr/>
          </p:nvCxnSpPr>
          <p:spPr bwMode="auto">
            <a:xfrm flipH="1" flipV="1">
              <a:off x="3216546"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21" name="Gerade Verbindung 20"/>
            <p:cNvCxnSpPr/>
            <p:nvPr/>
          </p:nvCxnSpPr>
          <p:spPr bwMode="auto">
            <a:xfrm flipH="1" flipV="1">
              <a:off x="4115043"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22" name="Gerade Verbindung 21"/>
            <p:cNvCxnSpPr/>
            <p:nvPr/>
          </p:nvCxnSpPr>
          <p:spPr bwMode="auto">
            <a:xfrm flipH="1" flipV="1">
              <a:off x="4417193"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23" name="Gerade Verbindung 22"/>
            <p:cNvCxnSpPr/>
            <p:nvPr/>
          </p:nvCxnSpPr>
          <p:spPr bwMode="auto">
            <a:xfrm flipH="1" flipV="1">
              <a:off x="4719342"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24" name="Gerade Verbindung 23"/>
            <p:cNvCxnSpPr/>
            <p:nvPr/>
          </p:nvCxnSpPr>
          <p:spPr bwMode="auto">
            <a:xfrm flipH="1" flipV="1">
              <a:off x="5021492"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25" name="Gerade Verbindung 24"/>
            <p:cNvCxnSpPr/>
            <p:nvPr/>
          </p:nvCxnSpPr>
          <p:spPr bwMode="auto">
            <a:xfrm flipH="1" flipV="1">
              <a:off x="5927941"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26" name="Gerade Verbindung 25"/>
            <p:cNvCxnSpPr/>
            <p:nvPr/>
          </p:nvCxnSpPr>
          <p:spPr bwMode="auto">
            <a:xfrm flipH="1" flipV="1">
              <a:off x="6230090"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27" name="Gerade Verbindung 26"/>
            <p:cNvCxnSpPr/>
            <p:nvPr/>
          </p:nvCxnSpPr>
          <p:spPr bwMode="auto">
            <a:xfrm flipH="1" flipV="1">
              <a:off x="6532240"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sp>
          <p:nvSpPr>
            <p:cNvPr id="28" name="Rechteck 27"/>
            <p:cNvSpPr/>
            <p:nvPr/>
          </p:nvSpPr>
          <p:spPr bwMode="auto">
            <a:xfrm>
              <a:off x="1403647" y="1220143"/>
              <a:ext cx="5430742" cy="719875"/>
            </a:xfrm>
            <a:prstGeom prst="rect">
              <a:avLst/>
            </a:prstGeom>
            <a:pattFill prst="wdUpDiag">
              <a:fgClr>
                <a:srgbClr val="FFCC00"/>
              </a:fgClr>
              <a:bgClr>
                <a:schemeClr val="bg1"/>
              </a:bgClr>
            </a:pattFill>
            <a:ln w="12700" cap="flat" cmpd="sng" algn="ctr">
              <a:no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noAutofit/>
            </a:bodyPr>
            <a:lstStyle/>
            <a:p>
              <a:pPr>
                <a:lnSpc>
                  <a:spcPts val="1300"/>
                </a:lnSpc>
                <a:spcAft>
                  <a:spcPts val="0"/>
                </a:spcAft>
              </a:pPr>
              <a:r>
                <a:rPr lang="de-CH" sz="1000">
                  <a:effectLst/>
                  <a:latin typeface="Arial"/>
                  <a:ea typeface="Times New Roman"/>
                  <a:cs typeface="Times New Roman"/>
                </a:rPr>
                <a:t> </a:t>
              </a:r>
              <a:endParaRPr lang="de-CH" sz="1100">
                <a:effectLst/>
                <a:latin typeface="Arial"/>
                <a:ea typeface="Times New Roman"/>
                <a:cs typeface="Times New Roman"/>
              </a:endParaRPr>
            </a:p>
          </p:txBody>
        </p:sp>
        <p:cxnSp>
          <p:nvCxnSpPr>
            <p:cNvPr id="29" name="Gerade Verbindung 28"/>
            <p:cNvCxnSpPr/>
            <p:nvPr/>
          </p:nvCxnSpPr>
          <p:spPr bwMode="auto">
            <a:xfrm flipV="1">
              <a:off x="1403648" y="1124744"/>
              <a:ext cx="0" cy="1079812"/>
            </a:xfrm>
            <a:prstGeom prst="line">
              <a:avLst/>
            </a:prstGeom>
            <a:solidFill>
              <a:srgbClr val="FFFFCC"/>
            </a:solidFill>
            <a:ln w="12700" cap="flat" cmpd="sng" algn="ctr">
              <a:solidFill>
                <a:schemeClr val="tx1"/>
              </a:solidFill>
              <a:prstDash val="solid"/>
              <a:round/>
              <a:headEnd type="none" w="med" len="med"/>
              <a:tailEnd type="none" w="med" len="med"/>
            </a:ln>
            <a:effectLst/>
          </p:spPr>
        </p:cxnSp>
        <p:sp>
          <p:nvSpPr>
            <p:cNvPr id="30" name="Rechteck 29"/>
            <p:cNvSpPr/>
            <p:nvPr/>
          </p:nvSpPr>
          <p:spPr bwMode="auto">
            <a:xfrm>
              <a:off x="2278292" y="1220143"/>
              <a:ext cx="3599815" cy="719330"/>
            </a:xfrm>
            <a:prstGeom prst="rect">
              <a:avLst/>
            </a:prstGeom>
            <a:solidFill>
              <a:srgbClr val="FFCC00">
                <a:alpha val="68000"/>
              </a:srgbClr>
            </a:solidFill>
            <a:ln w="12700" cap="flat" cmpd="sng" algn="ctr">
              <a:solidFill>
                <a:srgbClr val="C0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noAutofit/>
            </a:bodyPr>
            <a:lstStyle/>
            <a:p>
              <a:pPr algn="ctr" eaLnBrk="0" fontAlgn="base" hangingPunct="0">
                <a:spcAft>
                  <a:spcPts val="0"/>
                </a:spcAft>
              </a:pPr>
              <a:r>
                <a:rPr lang="de-CH" b="1" kern="1200" dirty="0">
                  <a:solidFill>
                    <a:srgbClr val="000000"/>
                  </a:solidFill>
                  <a:effectLst/>
                  <a:latin typeface="Arial"/>
                  <a:ea typeface="Times New Roman"/>
                  <a:cs typeface="Times New Roman"/>
                </a:rPr>
                <a:t>12 Jahre oder 245 Tage </a:t>
              </a:r>
              <a:br>
                <a:rPr lang="de-CH" b="1" kern="1200" dirty="0">
                  <a:solidFill>
                    <a:srgbClr val="000000"/>
                  </a:solidFill>
                  <a:effectLst/>
                  <a:latin typeface="Arial"/>
                  <a:ea typeface="Times New Roman"/>
                  <a:cs typeface="Times New Roman"/>
                </a:rPr>
              </a:br>
              <a:r>
                <a:rPr lang="de-CH" b="1" kern="1200" dirty="0">
                  <a:solidFill>
                    <a:srgbClr val="000000"/>
                  </a:solidFill>
                  <a:effectLst/>
                  <a:latin typeface="Arial"/>
                  <a:ea typeface="Times New Roman"/>
                  <a:cs typeface="Times New Roman"/>
                </a:rPr>
                <a:t>Ausbildung / WK / Einsätze</a:t>
              </a:r>
              <a:endParaRPr lang="de-CH" baseline="30000" dirty="0">
                <a:effectLst/>
                <a:latin typeface="Times New Roman"/>
                <a:ea typeface="Times New Roman"/>
              </a:endParaRPr>
            </a:p>
          </p:txBody>
        </p:sp>
        <p:sp>
          <p:nvSpPr>
            <p:cNvPr id="31" name="Gestreifter Pfeil nach rechts 30"/>
            <p:cNvSpPr/>
            <p:nvPr/>
          </p:nvSpPr>
          <p:spPr>
            <a:xfrm>
              <a:off x="5840476" y="1220143"/>
              <a:ext cx="568325" cy="683776"/>
            </a:xfrm>
            <a:prstGeom prst="stripedRightArrow">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32" name="Gestreifter Pfeil nach rechts 31"/>
            <p:cNvSpPr/>
            <p:nvPr/>
          </p:nvSpPr>
          <p:spPr>
            <a:xfrm flipH="1">
              <a:off x="1753506" y="1228093"/>
              <a:ext cx="568325" cy="683881"/>
            </a:xfrm>
            <a:prstGeom prst="stripedRightArrow">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grpSp>
        <p:nvGrpSpPr>
          <p:cNvPr id="33" name="Gruppieren 32"/>
          <p:cNvGrpSpPr/>
          <p:nvPr/>
        </p:nvGrpSpPr>
        <p:grpSpPr>
          <a:xfrm>
            <a:off x="1276595" y="3032527"/>
            <a:ext cx="6716198" cy="1080120"/>
            <a:chOff x="1372456" y="3717032"/>
            <a:chExt cx="6716198" cy="1080120"/>
          </a:xfrm>
        </p:grpSpPr>
        <p:cxnSp>
          <p:nvCxnSpPr>
            <p:cNvPr id="34" name="Gerade Verbindung 33"/>
            <p:cNvCxnSpPr/>
            <p:nvPr/>
          </p:nvCxnSpPr>
          <p:spPr bwMode="auto">
            <a:xfrm flipH="1" flipV="1">
              <a:off x="6803198"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35" name="Gerade Verbindung 34"/>
            <p:cNvCxnSpPr/>
            <p:nvPr/>
          </p:nvCxnSpPr>
          <p:spPr bwMode="auto">
            <a:xfrm flipH="1" flipV="1">
              <a:off x="7123783"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flipH="1" flipV="1">
              <a:off x="7444369"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37" name="Gerade Verbindung 36"/>
            <p:cNvCxnSpPr/>
            <p:nvPr/>
          </p:nvCxnSpPr>
          <p:spPr bwMode="auto">
            <a:xfrm flipH="1" flipV="1">
              <a:off x="7763904"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38" name="Gerade Verbindung 37"/>
            <p:cNvCxnSpPr/>
            <p:nvPr/>
          </p:nvCxnSpPr>
          <p:spPr bwMode="auto">
            <a:xfrm flipH="1" flipV="1">
              <a:off x="5594600"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39" name="Gerade Verbindung 38"/>
            <p:cNvCxnSpPr/>
            <p:nvPr/>
          </p:nvCxnSpPr>
          <p:spPr bwMode="auto">
            <a:xfrm flipH="1" flipV="1">
              <a:off x="3479553"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flipH="1" flipV="1">
              <a:off x="1674607"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flipV="1">
              <a:off x="5292450"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V="1">
              <a:off x="3781702"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3" name="Gerade Verbindung 42"/>
            <p:cNvCxnSpPr/>
            <p:nvPr/>
          </p:nvCxnSpPr>
          <p:spPr bwMode="auto">
            <a:xfrm flipV="1">
              <a:off x="2581055"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4" name="Gerade Verbindung 43"/>
            <p:cNvCxnSpPr/>
            <p:nvPr/>
          </p:nvCxnSpPr>
          <p:spPr bwMode="auto">
            <a:xfrm flipH="1" flipV="1">
              <a:off x="1976756"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flipH="1" flipV="1">
              <a:off x="2278906"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6" name="Gerade Verbindung 45"/>
            <p:cNvCxnSpPr/>
            <p:nvPr/>
          </p:nvCxnSpPr>
          <p:spPr bwMode="auto">
            <a:xfrm flipH="1" flipV="1">
              <a:off x="2883205"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7" name="Gerade Verbindung 46"/>
            <p:cNvCxnSpPr/>
            <p:nvPr/>
          </p:nvCxnSpPr>
          <p:spPr bwMode="auto">
            <a:xfrm flipH="1" flipV="1">
              <a:off x="3185354"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flipH="1" flipV="1">
              <a:off x="4083852"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9" name="Gerade Verbindung 48"/>
            <p:cNvCxnSpPr/>
            <p:nvPr/>
          </p:nvCxnSpPr>
          <p:spPr bwMode="auto">
            <a:xfrm flipH="1" flipV="1">
              <a:off x="4386001"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50" name="Gerade Verbindung 49"/>
            <p:cNvCxnSpPr/>
            <p:nvPr/>
          </p:nvCxnSpPr>
          <p:spPr bwMode="auto">
            <a:xfrm flipH="1" flipV="1">
              <a:off x="4688151"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51" name="Gerade Verbindung 50"/>
            <p:cNvCxnSpPr/>
            <p:nvPr/>
          </p:nvCxnSpPr>
          <p:spPr bwMode="auto">
            <a:xfrm flipH="1" flipV="1">
              <a:off x="4990301"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flipH="1" flipV="1">
              <a:off x="5896749"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53" name="Gerade Verbindung 52"/>
            <p:cNvCxnSpPr/>
            <p:nvPr/>
          </p:nvCxnSpPr>
          <p:spPr bwMode="auto">
            <a:xfrm flipH="1" flipV="1">
              <a:off x="6198899"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54" name="Gerade Verbindung 53"/>
            <p:cNvCxnSpPr/>
            <p:nvPr/>
          </p:nvCxnSpPr>
          <p:spPr bwMode="auto">
            <a:xfrm flipH="1" flipV="1">
              <a:off x="6501048"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sp>
          <p:nvSpPr>
            <p:cNvPr id="55" name="Rechteck 54"/>
            <p:cNvSpPr/>
            <p:nvPr/>
          </p:nvSpPr>
          <p:spPr bwMode="auto">
            <a:xfrm>
              <a:off x="1372456" y="3812435"/>
              <a:ext cx="6696000" cy="719780"/>
            </a:xfrm>
            <a:prstGeom prst="rect">
              <a:avLst/>
            </a:prstGeom>
            <a:pattFill prst="wdUpDiag">
              <a:fgClr>
                <a:srgbClr val="FFCC00"/>
              </a:fgClr>
              <a:bgClr>
                <a:schemeClr val="bg1"/>
              </a:bgClr>
            </a:pattFill>
            <a:ln w="12700" cap="flat" cmpd="sng" algn="ctr">
              <a:no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noAutofit/>
            </a:bodyPr>
            <a:lstStyle/>
            <a:p>
              <a:pPr>
                <a:lnSpc>
                  <a:spcPts val="1300"/>
                </a:lnSpc>
                <a:spcAft>
                  <a:spcPts val="0"/>
                </a:spcAft>
              </a:pPr>
              <a:r>
                <a:rPr lang="de-CH" sz="1000">
                  <a:effectLst/>
                  <a:latin typeface="Arial"/>
                  <a:ea typeface="Times New Roman"/>
                  <a:cs typeface="Times New Roman"/>
                </a:rPr>
                <a:t> </a:t>
              </a:r>
              <a:endParaRPr lang="de-CH" sz="1100">
                <a:effectLst/>
                <a:latin typeface="Arial"/>
                <a:ea typeface="Times New Roman"/>
                <a:cs typeface="Times New Roman"/>
              </a:endParaRPr>
            </a:p>
          </p:txBody>
        </p:sp>
        <p:cxnSp>
          <p:nvCxnSpPr>
            <p:cNvPr id="56" name="Gerade Verbindung 55"/>
            <p:cNvCxnSpPr/>
            <p:nvPr/>
          </p:nvCxnSpPr>
          <p:spPr bwMode="auto">
            <a:xfrm flipV="1">
              <a:off x="1372457"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sp>
          <p:nvSpPr>
            <p:cNvPr id="57" name="Gestreifter Pfeil nach rechts 56"/>
            <p:cNvSpPr/>
            <p:nvPr/>
          </p:nvSpPr>
          <p:spPr>
            <a:xfrm>
              <a:off x="2167588" y="3820385"/>
              <a:ext cx="5916902" cy="707574"/>
            </a:xfrm>
            <a:prstGeom prst="stripedRightArrow">
              <a:avLst>
                <a:gd name="adj1" fmla="val 50000"/>
                <a:gd name="adj2" fmla="val 36215"/>
              </a:avLst>
            </a:prstGeom>
            <a:solidFill>
              <a:srgbClr val="FFC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00"/>
                </a:lnSpc>
                <a:spcAft>
                  <a:spcPts val="0"/>
                </a:spcAft>
              </a:pPr>
              <a:r>
                <a:rPr lang="de-CH" b="1" dirty="0">
                  <a:solidFill>
                    <a:srgbClr val="000000"/>
                  </a:solidFill>
                  <a:effectLst/>
                  <a:latin typeface="Arial"/>
                  <a:ea typeface="Times New Roman"/>
                  <a:cs typeface="Times New Roman"/>
                </a:rPr>
                <a:t>bis 40</a:t>
              </a:r>
              <a:endParaRPr lang="de-CH" dirty="0">
                <a:effectLst/>
                <a:latin typeface="Arial"/>
                <a:ea typeface="Times New Roman"/>
                <a:cs typeface="Times New Roman"/>
              </a:endParaRPr>
            </a:p>
          </p:txBody>
        </p:sp>
        <p:cxnSp>
          <p:nvCxnSpPr>
            <p:cNvPr id="58" name="Gerade Verbindung 57"/>
            <p:cNvCxnSpPr/>
            <p:nvPr/>
          </p:nvCxnSpPr>
          <p:spPr bwMode="auto">
            <a:xfrm flipH="1" flipV="1">
              <a:off x="8084490" y="3717032"/>
              <a:ext cx="0" cy="1079670"/>
            </a:xfrm>
            <a:prstGeom prst="line">
              <a:avLst/>
            </a:prstGeom>
            <a:solidFill>
              <a:srgbClr val="FFFFCC"/>
            </a:solidFill>
            <a:ln w="12700" cap="flat" cmpd="sng" algn="ctr">
              <a:solidFill>
                <a:schemeClr val="tx1"/>
              </a:solidFill>
              <a:prstDash val="solid"/>
              <a:round/>
              <a:headEnd type="none" w="med" len="med"/>
              <a:tailEnd type="none" w="med" len="med"/>
            </a:ln>
            <a:effectLst/>
          </p:spPr>
        </p:cxnSp>
        <p:sp>
          <p:nvSpPr>
            <p:cNvPr id="60" name="Textfeld 59"/>
            <p:cNvSpPr txBox="1"/>
            <p:nvPr/>
          </p:nvSpPr>
          <p:spPr>
            <a:xfrm>
              <a:off x="7764654" y="4545152"/>
              <a:ext cx="324000" cy="252000"/>
            </a:xfrm>
            <a:prstGeom prst="rect">
              <a:avLst/>
            </a:prstGeom>
            <a:noFill/>
          </p:spPr>
          <p:txBody>
            <a:bodyPr wrap="square" rtlCol="0">
              <a:spAutoFit/>
            </a:bodyPr>
            <a:lstStyle/>
            <a:p>
              <a:r>
                <a:rPr lang="de-CH" sz="1000" b="1" dirty="0"/>
                <a:t>40</a:t>
              </a:r>
            </a:p>
          </p:txBody>
        </p:sp>
      </p:grpSp>
      <p:sp>
        <p:nvSpPr>
          <p:cNvPr id="61" name="Textfeld 60"/>
          <p:cNvSpPr txBox="1"/>
          <p:nvPr/>
        </p:nvSpPr>
        <p:spPr>
          <a:xfrm>
            <a:off x="1259632" y="980728"/>
            <a:ext cx="3606184" cy="338554"/>
          </a:xfrm>
          <a:prstGeom prst="rect">
            <a:avLst/>
          </a:prstGeom>
          <a:noFill/>
        </p:spPr>
        <p:txBody>
          <a:bodyPr wrap="square" rtlCol="0">
            <a:spAutoFit/>
          </a:bodyPr>
          <a:lstStyle/>
          <a:p>
            <a:pPr algn="l"/>
            <a:r>
              <a:rPr lang="de-CH" sz="1600" b="1" dirty="0"/>
              <a:t>Mannschaft und Unteroffiziere</a:t>
            </a:r>
          </a:p>
        </p:txBody>
      </p:sp>
      <p:sp>
        <p:nvSpPr>
          <p:cNvPr id="62" name="Textfeld 61"/>
          <p:cNvSpPr txBox="1"/>
          <p:nvPr/>
        </p:nvSpPr>
        <p:spPr>
          <a:xfrm>
            <a:off x="1259632" y="2708920"/>
            <a:ext cx="3606184" cy="338554"/>
          </a:xfrm>
          <a:prstGeom prst="rect">
            <a:avLst/>
          </a:prstGeom>
          <a:noFill/>
        </p:spPr>
        <p:txBody>
          <a:bodyPr wrap="square" rtlCol="0">
            <a:spAutoFit/>
          </a:bodyPr>
          <a:lstStyle/>
          <a:p>
            <a:r>
              <a:rPr lang="de-CH" sz="1600" b="1" dirty="0"/>
              <a:t>Höhere Unteroffiziere und Offiziere</a:t>
            </a:r>
          </a:p>
        </p:txBody>
      </p:sp>
      <p:sp>
        <p:nvSpPr>
          <p:cNvPr id="63" name="Textfeld 24"/>
          <p:cNvSpPr txBox="1"/>
          <p:nvPr/>
        </p:nvSpPr>
        <p:spPr>
          <a:xfrm>
            <a:off x="1115616" y="2088979"/>
            <a:ext cx="5812155" cy="273003"/>
          </a:xfrm>
          <a:prstGeom prst="rect">
            <a:avLst/>
          </a:prstGeom>
          <a:noFill/>
          <a:ln>
            <a:noFill/>
          </a:ln>
        </p:spPr>
        <p:txBody>
          <a:bodyPr wrap="square" rtlCol="0" anchor="ctr" anchorCtr="0">
            <a:noAutofit/>
          </a:bodyPr>
          <a:lstStyle/>
          <a:p>
            <a:pPr eaLnBrk="0" fontAlgn="base" hangingPunct="0">
              <a:spcAft>
                <a:spcPts val="0"/>
              </a:spcAft>
            </a:pPr>
            <a:r>
              <a:rPr lang="de-CH" sz="1000" b="1" kern="1200" dirty="0">
                <a:solidFill>
                  <a:srgbClr val="000000"/>
                </a:solidFill>
                <a:effectLst/>
                <a:latin typeface="Arial"/>
                <a:ea typeface="Times New Roman"/>
                <a:cs typeface="Times New Roman"/>
              </a:rPr>
              <a:t>19     20                                       25 	 </a:t>
            </a:r>
            <a:r>
              <a:rPr lang="de-CH" sz="1000" b="1" dirty="0">
                <a:solidFill>
                  <a:srgbClr val="000000"/>
                </a:solidFill>
                <a:latin typeface="Arial"/>
                <a:ea typeface="Times New Roman"/>
                <a:cs typeface="Times New Roman"/>
              </a:rPr>
              <a:t>                30</a:t>
            </a:r>
            <a:r>
              <a:rPr lang="de-CH" sz="1000" b="1" kern="1200" dirty="0">
                <a:solidFill>
                  <a:srgbClr val="000000"/>
                </a:solidFill>
                <a:effectLst/>
                <a:latin typeface="Arial"/>
                <a:ea typeface="Times New Roman"/>
                <a:cs typeface="Times New Roman"/>
              </a:rPr>
              <a:t>	</a:t>
            </a:r>
            <a:r>
              <a:rPr lang="de-CH" sz="1000" b="1" dirty="0">
                <a:solidFill>
                  <a:srgbClr val="000000"/>
                </a:solidFill>
                <a:latin typeface="Arial"/>
                <a:ea typeface="Times New Roman"/>
                <a:cs typeface="Times New Roman"/>
              </a:rPr>
              <a:t>                	                36</a:t>
            </a:r>
            <a:endParaRPr lang="de-CH" sz="1200" dirty="0">
              <a:effectLst/>
              <a:latin typeface="Times New Roman"/>
              <a:ea typeface="Times New Roman"/>
            </a:endParaRPr>
          </a:p>
        </p:txBody>
      </p:sp>
      <p:sp>
        <p:nvSpPr>
          <p:cNvPr id="64" name="Textfeld 24"/>
          <p:cNvSpPr txBox="1"/>
          <p:nvPr/>
        </p:nvSpPr>
        <p:spPr>
          <a:xfrm>
            <a:off x="1115616" y="3836533"/>
            <a:ext cx="5812155" cy="273003"/>
          </a:xfrm>
          <a:prstGeom prst="rect">
            <a:avLst/>
          </a:prstGeom>
          <a:noFill/>
          <a:ln>
            <a:noFill/>
          </a:ln>
        </p:spPr>
        <p:txBody>
          <a:bodyPr wrap="square" rtlCol="0" anchor="ctr" anchorCtr="0">
            <a:noAutofit/>
          </a:bodyPr>
          <a:lstStyle/>
          <a:p>
            <a:pPr eaLnBrk="0" fontAlgn="base" hangingPunct="0">
              <a:spcAft>
                <a:spcPts val="0"/>
              </a:spcAft>
            </a:pPr>
            <a:r>
              <a:rPr lang="de-CH" sz="1000" b="1" kern="1200" dirty="0">
                <a:solidFill>
                  <a:srgbClr val="000000"/>
                </a:solidFill>
                <a:effectLst/>
                <a:latin typeface="Arial"/>
                <a:ea typeface="Times New Roman"/>
                <a:cs typeface="Times New Roman"/>
              </a:rPr>
              <a:t>19     20                                       25 	 </a:t>
            </a:r>
            <a:r>
              <a:rPr lang="de-CH" sz="1000" b="1" dirty="0">
                <a:solidFill>
                  <a:srgbClr val="000000"/>
                </a:solidFill>
                <a:latin typeface="Arial"/>
                <a:ea typeface="Times New Roman"/>
                <a:cs typeface="Times New Roman"/>
              </a:rPr>
              <a:t>                30</a:t>
            </a:r>
            <a:r>
              <a:rPr lang="de-CH" sz="1000" b="1" kern="1200" dirty="0">
                <a:solidFill>
                  <a:srgbClr val="000000"/>
                </a:solidFill>
                <a:effectLst/>
                <a:latin typeface="Arial"/>
                <a:ea typeface="Times New Roman"/>
                <a:cs typeface="Times New Roman"/>
              </a:rPr>
              <a:t>	</a:t>
            </a:r>
            <a:r>
              <a:rPr lang="de-CH" sz="1000" b="1" dirty="0">
                <a:solidFill>
                  <a:srgbClr val="000000"/>
                </a:solidFill>
                <a:latin typeface="Arial"/>
                <a:ea typeface="Times New Roman"/>
                <a:cs typeface="Times New Roman"/>
              </a:rPr>
              <a:t>                	                36</a:t>
            </a:r>
            <a:endParaRPr lang="de-CH" sz="1200" dirty="0">
              <a:effectLst/>
              <a:latin typeface="Times New Roman"/>
              <a:ea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595" y="4807634"/>
            <a:ext cx="6730583" cy="128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Textfeld 95"/>
          <p:cNvSpPr txBox="1"/>
          <p:nvPr/>
        </p:nvSpPr>
        <p:spPr>
          <a:xfrm>
            <a:off x="1288256" y="4425502"/>
            <a:ext cx="3606184" cy="338554"/>
          </a:xfrm>
          <a:prstGeom prst="rect">
            <a:avLst/>
          </a:prstGeom>
          <a:noFill/>
        </p:spPr>
        <p:txBody>
          <a:bodyPr wrap="square" rtlCol="0">
            <a:spAutoFit/>
          </a:bodyPr>
          <a:lstStyle/>
          <a:p>
            <a:pPr algn="l"/>
            <a:r>
              <a:rPr lang="de-CH" sz="1600" b="1" dirty="0"/>
              <a:t>Durchdiener</a:t>
            </a:r>
          </a:p>
        </p:txBody>
      </p:sp>
      <p:cxnSp>
        <p:nvCxnSpPr>
          <p:cNvPr id="16" name="Gerader Verbinder 15"/>
          <p:cNvCxnSpPr/>
          <p:nvPr/>
        </p:nvCxnSpPr>
        <p:spPr bwMode="auto">
          <a:xfrm flipV="1">
            <a:off x="1259632" y="4613658"/>
            <a:ext cx="6712963" cy="1407630"/>
          </a:xfrm>
          <a:prstGeom prst="line">
            <a:avLst/>
          </a:prstGeom>
          <a:solidFill>
            <a:srgbClr val="FFFFCC"/>
          </a:solidFill>
          <a:ln w="57150" cap="flat" cmpd="sng" algn="ctr">
            <a:solidFill>
              <a:srgbClr val="FF0000"/>
            </a:solidFill>
            <a:prstDash val="solid"/>
            <a:round/>
            <a:headEnd type="none" w="med" len="med"/>
            <a:tailEnd type="none" w="med" len="med"/>
          </a:ln>
          <a:effectLst/>
        </p:spPr>
      </p:cxnSp>
      <p:cxnSp>
        <p:nvCxnSpPr>
          <p:cNvPr id="2048" name="Gerader Verbinder 2047"/>
          <p:cNvCxnSpPr/>
          <p:nvPr/>
        </p:nvCxnSpPr>
        <p:spPr bwMode="auto">
          <a:xfrm>
            <a:off x="1288255" y="4470783"/>
            <a:ext cx="6718923" cy="1508881"/>
          </a:xfrm>
          <a:prstGeom prst="line">
            <a:avLst/>
          </a:prstGeom>
          <a:solidFill>
            <a:srgbClr val="FFFFCC"/>
          </a:solidFill>
          <a:ln w="571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797050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1"/>
          </p:nvPr>
        </p:nvSpPr>
        <p:spPr/>
        <p:txBody>
          <a:bodyPr/>
          <a:lstStyle/>
          <a:p>
            <a:pPr>
              <a:defRPr/>
            </a:pPr>
            <a:r>
              <a:rPr lang="de-DE"/>
              <a:t>AZSV / 9.12.2019</a:t>
            </a:r>
            <a:endParaRPr lang="de-DE" sz="100" dirty="0"/>
          </a:p>
        </p:txBody>
      </p:sp>
      <p:sp>
        <p:nvSpPr>
          <p:cNvPr id="2" name="Fußzeilenplatzhalter 1"/>
          <p:cNvSpPr>
            <a:spLocks noGrp="1"/>
          </p:cNvSpPr>
          <p:nvPr>
            <p:ph type="ftr" sz="quarter" idx="10"/>
          </p:nvPr>
        </p:nvSpPr>
        <p:spPr/>
        <p:txBody>
          <a:bodyPr/>
          <a:lstStyle/>
          <a:p>
            <a:pPr>
              <a:defRPr/>
            </a:pPr>
            <a:r>
              <a:rPr lang="de-CH"/>
              <a:t>Christoph Flury / Vizedirektor BABS</a:t>
            </a:r>
            <a:endParaRPr lang="de-DE" dirty="0"/>
          </a:p>
        </p:txBody>
      </p:sp>
      <p:sp>
        <p:nvSpPr>
          <p:cNvPr id="6" name="Titel 1"/>
          <p:cNvSpPr>
            <a:spLocks noGrp="1"/>
          </p:cNvSpPr>
          <p:nvPr>
            <p:ph type="title"/>
          </p:nvPr>
        </p:nvSpPr>
        <p:spPr>
          <a:xfrm>
            <a:off x="1268413" y="279400"/>
            <a:ext cx="7461250" cy="989013"/>
          </a:xfrm>
        </p:spPr>
        <p:txBody>
          <a:bodyPr/>
          <a:lstStyle/>
          <a:p>
            <a:r>
              <a:rPr lang="de-CH" sz="2000" dirty="0"/>
              <a:t>Erfüllung und Dauer der Schutzdienstpflicht </a:t>
            </a:r>
            <a:br>
              <a:rPr lang="de-CH" sz="2000" dirty="0"/>
            </a:br>
            <a:r>
              <a:rPr lang="de-CH" sz="2000" b="0" dirty="0"/>
              <a:t>im revidierten BZG (E-BZG)</a:t>
            </a:r>
          </a:p>
        </p:txBody>
      </p:sp>
      <p:sp>
        <p:nvSpPr>
          <p:cNvPr id="3" name="Rechteck 2"/>
          <p:cNvSpPr/>
          <p:nvPr/>
        </p:nvSpPr>
        <p:spPr>
          <a:xfrm>
            <a:off x="539553" y="1340768"/>
            <a:ext cx="8190110" cy="4524315"/>
          </a:xfrm>
          <a:prstGeom prst="rect">
            <a:avLst/>
          </a:prstGeom>
          <a:solidFill>
            <a:schemeClr val="bg1">
              <a:lumMod val="95000"/>
            </a:schemeClr>
          </a:solidFill>
          <a:ln>
            <a:solidFill>
              <a:schemeClr val="bg2"/>
            </a:solidFill>
          </a:ln>
        </p:spPr>
        <p:txBody>
          <a:bodyPr wrap="square">
            <a:spAutoFit/>
          </a:bodyPr>
          <a:lstStyle/>
          <a:p>
            <a:pPr algn="l"/>
            <a:r>
              <a:rPr lang="de-CH" sz="1800" dirty="0"/>
              <a:t>Art. 31	Erfüllung und Dauer der Schutzdienstpflicht</a:t>
            </a:r>
          </a:p>
          <a:p>
            <a:pPr algn="l"/>
            <a:endParaRPr lang="de-CH" sz="1800" dirty="0"/>
          </a:p>
          <a:p>
            <a:pPr algn="l"/>
            <a:r>
              <a:rPr lang="de-CH" sz="1800" baseline="30000" dirty="0"/>
              <a:t>1 </a:t>
            </a:r>
            <a:r>
              <a:rPr lang="de-CH" sz="1800" dirty="0"/>
              <a:t>Die Schutzdienstpflicht ist zwischen dem Beginn des 19. Altersjahres und dem Ende des Jahres, in dem die Person 36 Jahre alt wird, zu erfüllen.</a:t>
            </a:r>
          </a:p>
          <a:p>
            <a:pPr algn="l"/>
            <a:endParaRPr lang="de-CH" sz="1800" dirty="0"/>
          </a:p>
          <a:p>
            <a:pPr algn="l"/>
            <a:r>
              <a:rPr lang="de-CH" sz="1800" baseline="30000" dirty="0"/>
              <a:t>2 </a:t>
            </a:r>
            <a:r>
              <a:rPr lang="de-CH" sz="1800" dirty="0"/>
              <a:t>Sie dauert zwölf Jahre.</a:t>
            </a:r>
          </a:p>
          <a:p>
            <a:pPr algn="l"/>
            <a:endParaRPr lang="de-CH" sz="1800" dirty="0"/>
          </a:p>
          <a:p>
            <a:pPr algn="l"/>
            <a:r>
              <a:rPr lang="de-CH" sz="1800" baseline="30000" dirty="0"/>
              <a:t>3 </a:t>
            </a:r>
            <a:r>
              <a:rPr lang="de-CH" sz="1800" dirty="0"/>
              <a:t>Sie beginnt mit dem Jahr, in dem die Grundausbildung absolviert wird, spätestens jedoch mit dem Jahr, in dem die Person 25 Jahre alt wird.</a:t>
            </a:r>
          </a:p>
          <a:p>
            <a:pPr algn="l"/>
            <a:endParaRPr lang="de-CH" sz="1800" dirty="0"/>
          </a:p>
          <a:p>
            <a:pPr algn="l"/>
            <a:r>
              <a:rPr lang="de-CH" sz="1800" baseline="30000" dirty="0"/>
              <a:t>4 </a:t>
            </a:r>
            <a:r>
              <a:rPr lang="de-CH" sz="1800" dirty="0"/>
              <a:t>Sie ist nach insgesamt 245 geleisteten Diensttagen erfüllt. Es besteht kein Anspruch darauf, insgesamt 245 Diensttage zu leisten.</a:t>
            </a:r>
          </a:p>
          <a:p>
            <a:pPr algn="l"/>
            <a:endParaRPr lang="de-CH" sz="1800" dirty="0"/>
          </a:p>
          <a:p>
            <a:pPr algn="l"/>
            <a:r>
              <a:rPr lang="de-CH" sz="1800" baseline="30000" dirty="0"/>
              <a:t>5 </a:t>
            </a:r>
            <a:r>
              <a:rPr lang="de-CH" sz="1800" dirty="0"/>
              <a:t>Für höhere Unteroffiziere und Offiziere dauert die Schutzdienstpflicht, unabhängig vom Beginne und den geleisteten Diensttagen, bis zum Ende des Jahres, in dem die Person 40 Jahre alt wird.</a:t>
            </a:r>
          </a:p>
        </p:txBody>
      </p:sp>
      <p:sp>
        <p:nvSpPr>
          <p:cNvPr id="4" name="Rechteck 3"/>
          <p:cNvSpPr/>
          <p:nvPr/>
        </p:nvSpPr>
        <p:spPr>
          <a:xfrm>
            <a:off x="8028384" y="161677"/>
            <a:ext cx="569387" cy="923330"/>
          </a:xfrm>
          <a:prstGeom prst="rect">
            <a:avLst/>
          </a:prstGeom>
          <a:noFill/>
          <a:effectLst>
            <a:outerShdw blurRad="50800" dist="88900" dir="1200000" algn="ctr" rotWithShape="0">
              <a:srgbClr val="000000">
                <a:alpha val="43137"/>
              </a:srgbClr>
            </a:outerShdw>
          </a:effectLst>
        </p:spPr>
        <p:txBody>
          <a:bodyPr wrap="none" lIns="91440" tIns="45720" rIns="91440" bIns="45720">
            <a:spAutoFit/>
          </a:bodyPr>
          <a:lstStyle/>
          <a:p>
            <a:pPr algn="ctr"/>
            <a:r>
              <a:rPr lang="de-DE"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t>
            </a:r>
          </a:p>
        </p:txBody>
      </p:sp>
      <p:sp>
        <p:nvSpPr>
          <p:cNvPr id="8" name="Textfeld 7"/>
          <p:cNvSpPr txBox="1"/>
          <p:nvPr/>
        </p:nvSpPr>
        <p:spPr>
          <a:xfrm rot="19839604">
            <a:off x="427910" y="3125215"/>
            <a:ext cx="8048142" cy="769441"/>
          </a:xfrm>
          <a:prstGeom prst="rect">
            <a:avLst/>
          </a:prstGeom>
          <a:noFill/>
        </p:spPr>
        <p:txBody>
          <a:bodyPr wrap="square" rtlCol="0">
            <a:spAutoFit/>
          </a:bodyPr>
          <a:lstStyle/>
          <a:p>
            <a:r>
              <a:rPr lang="de-CH" sz="4400" b="1" dirty="0">
                <a:solidFill>
                  <a:srgbClr val="FF0000"/>
                </a:solidFill>
                <a:effectLst>
                  <a:outerShdw blurRad="38100" dist="38100" dir="2700000" algn="tl">
                    <a:srgbClr val="000000">
                      <a:alpha val="43137"/>
                    </a:srgbClr>
                  </a:outerShdw>
                </a:effectLst>
              </a:rPr>
              <a:t>Handlungsrichtlinien</a:t>
            </a:r>
          </a:p>
        </p:txBody>
      </p:sp>
    </p:spTree>
    <p:extLst>
      <p:ext uri="{BB962C8B-B14F-4D97-AF65-F5344CB8AC3E}">
        <p14:creationId xmlns:p14="http://schemas.microsoft.com/office/powerpoint/2010/main" val="324605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1"/>
          </p:nvPr>
        </p:nvSpPr>
        <p:spPr/>
        <p:txBody>
          <a:bodyPr/>
          <a:lstStyle/>
          <a:p>
            <a:pPr>
              <a:defRPr/>
            </a:pPr>
            <a:r>
              <a:rPr lang="de-DE"/>
              <a:t>AZSV / 9.12.2019</a:t>
            </a:r>
            <a:endParaRPr lang="de-DE" sz="100" dirty="0"/>
          </a:p>
        </p:txBody>
      </p:sp>
      <p:sp>
        <p:nvSpPr>
          <p:cNvPr id="2" name="Fußzeilenplatzhalter 1"/>
          <p:cNvSpPr>
            <a:spLocks noGrp="1"/>
          </p:cNvSpPr>
          <p:nvPr>
            <p:ph type="ftr" sz="quarter" idx="10"/>
          </p:nvPr>
        </p:nvSpPr>
        <p:spPr/>
        <p:txBody>
          <a:bodyPr/>
          <a:lstStyle/>
          <a:p>
            <a:pPr>
              <a:defRPr/>
            </a:pPr>
            <a:r>
              <a:rPr lang="de-CH"/>
              <a:t>Christoph Flury / Vizedirektor BABS</a:t>
            </a:r>
            <a:endParaRPr lang="de-DE" dirty="0"/>
          </a:p>
        </p:txBody>
      </p:sp>
      <p:sp>
        <p:nvSpPr>
          <p:cNvPr id="6" name="Titel 1"/>
          <p:cNvSpPr>
            <a:spLocks noGrp="1"/>
          </p:cNvSpPr>
          <p:nvPr>
            <p:ph type="title"/>
          </p:nvPr>
        </p:nvSpPr>
        <p:spPr>
          <a:xfrm>
            <a:off x="1268413" y="279400"/>
            <a:ext cx="7461250" cy="989013"/>
          </a:xfrm>
        </p:spPr>
        <p:txBody>
          <a:bodyPr/>
          <a:lstStyle/>
          <a:p>
            <a:r>
              <a:rPr lang="de-CH" sz="2000" dirty="0"/>
              <a:t>Erfüllung und Dauer der Schutzdienstpflicht </a:t>
            </a:r>
            <a:br>
              <a:rPr lang="de-CH" sz="2000" dirty="0"/>
            </a:br>
            <a:r>
              <a:rPr lang="de-CH" sz="2000" b="0" dirty="0"/>
              <a:t>Minimale Dienstdauer pro Jahr</a:t>
            </a:r>
          </a:p>
        </p:txBody>
      </p:sp>
      <p:sp>
        <p:nvSpPr>
          <p:cNvPr id="3" name="Rechteck 2"/>
          <p:cNvSpPr/>
          <p:nvPr/>
        </p:nvSpPr>
        <p:spPr>
          <a:xfrm>
            <a:off x="539553" y="3933056"/>
            <a:ext cx="8190110" cy="1754326"/>
          </a:xfrm>
          <a:prstGeom prst="rect">
            <a:avLst/>
          </a:prstGeom>
          <a:solidFill>
            <a:schemeClr val="bg1">
              <a:lumMod val="95000"/>
            </a:schemeClr>
          </a:solidFill>
          <a:ln>
            <a:solidFill>
              <a:schemeClr val="bg2"/>
            </a:solidFill>
          </a:ln>
        </p:spPr>
        <p:txBody>
          <a:bodyPr wrap="square">
            <a:spAutoFit/>
          </a:bodyPr>
          <a:lstStyle/>
          <a:p>
            <a:pPr algn="l"/>
            <a:r>
              <a:rPr lang="de-CH" sz="1800" b="1" dirty="0"/>
              <a:t>E-BZG (2021)</a:t>
            </a:r>
          </a:p>
          <a:p>
            <a:pPr algn="l"/>
            <a:endParaRPr lang="de-CH" sz="1800" dirty="0"/>
          </a:p>
          <a:p>
            <a:pPr algn="l"/>
            <a:r>
              <a:rPr lang="de-CH" sz="1800" dirty="0"/>
              <a:t>Art. 54	Wiederholungskurse</a:t>
            </a:r>
          </a:p>
          <a:p>
            <a:pPr algn="l"/>
            <a:endParaRPr lang="de-CH" sz="1800" dirty="0"/>
          </a:p>
          <a:p>
            <a:pPr algn="l"/>
            <a:r>
              <a:rPr lang="de-CH" sz="1800" baseline="30000" dirty="0"/>
              <a:t>1 </a:t>
            </a:r>
            <a:r>
              <a:rPr lang="de-CH" sz="1800" dirty="0"/>
              <a:t>Schutzdienstpflichte </a:t>
            </a:r>
            <a:r>
              <a:rPr lang="de-CH" sz="1800" b="1" dirty="0"/>
              <a:t>werden</a:t>
            </a:r>
            <a:r>
              <a:rPr lang="de-CH" sz="1800" dirty="0"/>
              <a:t> nach der Grundausbildung </a:t>
            </a:r>
            <a:r>
              <a:rPr lang="de-CH" sz="1800" b="1" dirty="0"/>
              <a:t>jährlich</a:t>
            </a:r>
            <a:r>
              <a:rPr lang="de-CH" sz="1800" dirty="0"/>
              <a:t> zu Wiederholungskursen von </a:t>
            </a:r>
            <a:r>
              <a:rPr lang="de-CH" sz="1800" b="1" dirty="0">
                <a:solidFill>
                  <a:srgbClr val="FF0000"/>
                </a:solidFill>
              </a:rPr>
              <a:t>3</a:t>
            </a:r>
            <a:r>
              <a:rPr lang="de-CH" sz="1800" dirty="0"/>
              <a:t>-21 Tagen </a:t>
            </a:r>
            <a:r>
              <a:rPr lang="de-CH" sz="1800" b="1" dirty="0"/>
              <a:t>aufgeboten</a:t>
            </a:r>
            <a:r>
              <a:rPr lang="de-CH" sz="1800" dirty="0"/>
              <a:t>.</a:t>
            </a:r>
          </a:p>
        </p:txBody>
      </p:sp>
      <p:sp>
        <p:nvSpPr>
          <p:cNvPr id="8" name="Rechteck 7"/>
          <p:cNvSpPr/>
          <p:nvPr/>
        </p:nvSpPr>
        <p:spPr>
          <a:xfrm>
            <a:off x="539553" y="1720104"/>
            <a:ext cx="8190110" cy="1754326"/>
          </a:xfrm>
          <a:prstGeom prst="rect">
            <a:avLst/>
          </a:prstGeom>
          <a:solidFill>
            <a:schemeClr val="bg1">
              <a:lumMod val="95000"/>
            </a:schemeClr>
          </a:solidFill>
          <a:ln>
            <a:solidFill>
              <a:schemeClr val="bg2"/>
            </a:solidFill>
          </a:ln>
        </p:spPr>
        <p:txBody>
          <a:bodyPr wrap="square">
            <a:spAutoFit/>
          </a:bodyPr>
          <a:lstStyle/>
          <a:p>
            <a:pPr algn="l"/>
            <a:r>
              <a:rPr lang="de-CH" sz="1800" b="1" dirty="0"/>
              <a:t>BZG (2004)</a:t>
            </a:r>
          </a:p>
          <a:p>
            <a:pPr algn="l"/>
            <a:endParaRPr lang="de-CH" sz="1800" dirty="0"/>
          </a:p>
          <a:p>
            <a:pPr algn="l"/>
            <a:r>
              <a:rPr lang="de-CH" sz="1800" dirty="0"/>
              <a:t>Art. 36	Wiederholungskurse</a:t>
            </a:r>
          </a:p>
          <a:p>
            <a:pPr algn="l"/>
            <a:endParaRPr lang="de-CH" sz="1800" dirty="0"/>
          </a:p>
          <a:p>
            <a:pPr algn="l"/>
            <a:r>
              <a:rPr lang="de-CH" sz="1800" baseline="30000" dirty="0"/>
              <a:t>1 </a:t>
            </a:r>
            <a:r>
              <a:rPr lang="de-CH" sz="1800" dirty="0"/>
              <a:t>Schutzdienstpflichte </a:t>
            </a:r>
            <a:r>
              <a:rPr lang="de-CH" sz="1800" b="1" dirty="0"/>
              <a:t>werden</a:t>
            </a:r>
            <a:r>
              <a:rPr lang="de-CH" sz="1800" dirty="0"/>
              <a:t> nach der Grundausbildung </a:t>
            </a:r>
            <a:r>
              <a:rPr lang="de-CH" sz="1800" b="1" dirty="0"/>
              <a:t>jährlich</a:t>
            </a:r>
            <a:r>
              <a:rPr lang="de-CH" sz="1800" dirty="0"/>
              <a:t> zu Wiederholungskursen von </a:t>
            </a:r>
            <a:r>
              <a:rPr lang="de-CH" sz="1800" b="1" dirty="0">
                <a:solidFill>
                  <a:srgbClr val="FF0000"/>
                </a:solidFill>
              </a:rPr>
              <a:t>2</a:t>
            </a:r>
            <a:r>
              <a:rPr lang="de-CH" sz="1800" dirty="0"/>
              <a:t>-7 Tagen </a:t>
            </a:r>
            <a:r>
              <a:rPr lang="de-CH" sz="1800" b="1" dirty="0"/>
              <a:t>aufgeboten</a:t>
            </a:r>
            <a:r>
              <a:rPr lang="de-CH" sz="1800" dirty="0"/>
              <a:t>.</a:t>
            </a:r>
          </a:p>
        </p:txBody>
      </p:sp>
      <p:sp>
        <p:nvSpPr>
          <p:cNvPr id="9" name="Rechteck 8"/>
          <p:cNvSpPr/>
          <p:nvPr/>
        </p:nvSpPr>
        <p:spPr>
          <a:xfrm>
            <a:off x="8028384" y="161677"/>
            <a:ext cx="569387" cy="923330"/>
          </a:xfrm>
          <a:prstGeom prst="rect">
            <a:avLst/>
          </a:prstGeom>
          <a:noFill/>
          <a:effectLst>
            <a:outerShdw blurRad="50800" dist="88900" dir="1200000" algn="ctr" rotWithShape="0">
              <a:srgbClr val="000000">
                <a:alpha val="43137"/>
              </a:srgbClr>
            </a:outerShdw>
          </a:effectLst>
        </p:spPr>
        <p:txBody>
          <a:bodyPr wrap="none" lIns="91440" tIns="45720" rIns="91440" bIns="45720">
            <a:spAutoFit/>
          </a:bodyPr>
          <a:lstStyle/>
          <a:p>
            <a:pPr algn="ctr"/>
            <a:r>
              <a:rPr lang="de-DE"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73551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1"/>
          </p:nvPr>
        </p:nvSpPr>
        <p:spPr/>
        <p:txBody>
          <a:bodyPr/>
          <a:lstStyle/>
          <a:p>
            <a:pPr>
              <a:defRPr/>
            </a:pPr>
            <a:r>
              <a:rPr lang="de-DE"/>
              <a:t>AZSV / 9.12.2019</a:t>
            </a:r>
            <a:endParaRPr lang="de-DE" sz="100" dirty="0"/>
          </a:p>
        </p:txBody>
      </p:sp>
      <p:sp>
        <p:nvSpPr>
          <p:cNvPr id="2" name="Fußzeilenplatzhalter 1"/>
          <p:cNvSpPr>
            <a:spLocks noGrp="1"/>
          </p:cNvSpPr>
          <p:nvPr>
            <p:ph type="ftr" sz="quarter" idx="10"/>
          </p:nvPr>
        </p:nvSpPr>
        <p:spPr/>
        <p:txBody>
          <a:bodyPr/>
          <a:lstStyle/>
          <a:p>
            <a:pPr>
              <a:defRPr/>
            </a:pPr>
            <a:r>
              <a:rPr lang="de-CH"/>
              <a:t>Christoph Flury / Vizedirektor BABS</a:t>
            </a:r>
            <a:endParaRPr lang="de-DE" dirty="0"/>
          </a:p>
        </p:txBody>
      </p:sp>
      <p:sp>
        <p:nvSpPr>
          <p:cNvPr id="6" name="Titel 1"/>
          <p:cNvSpPr>
            <a:spLocks noGrp="1"/>
          </p:cNvSpPr>
          <p:nvPr>
            <p:ph type="title"/>
          </p:nvPr>
        </p:nvSpPr>
        <p:spPr>
          <a:xfrm>
            <a:off x="1268413" y="279400"/>
            <a:ext cx="7461250" cy="989013"/>
          </a:xfrm>
        </p:spPr>
        <p:txBody>
          <a:bodyPr/>
          <a:lstStyle/>
          <a:p>
            <a:r>
              <a:rPr lang="de-CH" sz="2000" dirty="0"/>
              <a:t>Übergangsbestimmungen</a:t>
            </a:r>
            <a:br>
              <a:rPr lang="de-CH" sz="2000" dirty="0"/>
            </a:br>
            <a:r>
              <a:rPr lang="de-CH" sz="2000" b="0" dirty="0"/>
              <a:t>im revidierten BZG (E-BZG)</a:t>
            </a:r>
          </a:p>
        </p:txBody>
      </p:sp>
      <p:sp>
        <p:nvSpPr>
          <p:cNvPr id="3" name="Rechteck 2"/>
          <p:cNvSpPr/>
          <p:nvPr/>
        </p:nvSpPr>
        <p:spPr>
          <a:xfrm>
            <a:off x="539551" y="1982450"/>
            <a:ext cx="8279011" cy="2862322"/>
          </a:xfrm>
          <a:prstGeom prst="rect">
            <a:avLst/>
          </a:prstGeom>
          <a:solidFill>
            <a:schemeClr val="bg1">
              <a:lumMod val="95000"/>
            </a:schemeClr>
          </a:solidFill>
          <a:ln>
            <a:solidFill>
              <a:schemeClr val="bg2"/>
            </a:solidFill>
          </a:ln>
        </p:spPr>
        <p:txBody>
          <a:bodyPr wrap="square">
            <a:spAutoFit/>
          </a:bodyPr>
          <a:lstStyle/>
          <a:p>
            <a:pPr algn="l"/>
            <a:r>
              <a:rPr lang="de-CH" sz="1800" dirty="0"/>
              <a:t>Art 100	Übergangsbestimmungen</a:t>
            </a:r>
          </a:p>
          <a:p>
            <a:pPr algn="l"/>
            <a:endParaRPr lang="de-CH" sz="1800" dirty="0"/>
          </a:p>
          <a:p>
            <a:pPr algn="l"/>
            <a:r>
              <a:rPr lang="de-CH" sz="1800" baseline="30000" dirty="0"/>
              <a:t>3 </a:t>
            </a:r>
            <a:r>
              <a:rPr lang="de-CH" sz="1800" dirty="0"/>
              <a:t>Die Kantone können vorsehen, dass sich für Schutzdienstpflichtige, die bei Inkrafttreten des Gesetzes bereits zwölf Jahre schutzdienstpflichtig waren oder 245 Diensttage geleistet haben, die Schutzdienstpflicht bis zum Ende des Jahres, in dem sie 40 Jahre alt werden, verlängert. Die Verlängerung der Schutzdienstpflicht darf nur vorgesehen werden, wenn sie zur Erhaltung des erforderlichen Bestandes notwendig und der Unterbestand eine Folge der Reduktion der Dienstpflichtdauer nach diesem Gesetz ist. Die Verlängerung der Schutzdienstpflicht ist bis längstens fünf Jahre nach Inkrafttreten möglich.</a:t>
            </a:r>
          </a:p>
        </p:txBody>
      </p:sp>
      <p:sp>
        <p:nvSpPr>
          <p:cNvPr id="8" name="Rechteck 7"/>
          <p:cNvSpPr/>
          <p:nvPr/>
        </p:nvSpPr>
        <p:spPr>
          <a:xfrm>
            <a:off x="8028384" y="161677"/>
            <a:ext cx="569387" cy="923330"/>
          </a:xfrm>
          <a:prstGeom prst="rect">
            <a:avLst/>
          </a:prstGeom>
          <a:noFill/>
          <a:effectLst>
            <a:outerShdw blurRad="50800" dist="88900" dir="1200000" algn="ctr" rotWithShape="0">
              <a:srgbClr val="000000">
                <a:alpha val="43137"/>
              </a:srgbClr>
            </a:outerShdw>
          </a:effectLst>
        </p:spPr>
        <p:txBody>
          <a:bodyPr wrap="none" lIns="91440" tIns="45720" rIns="91440" bIns="45720">
            <a:spAutoFit/>
          </a:bodyPr>
          <a:lstStyle/>
          <a:p>
            <a:pPr algn="ctr"/>
            <a:r>
              <a:rPr lang="de-DE"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97330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09"/>
            <a:ext cx="7920880" cy="636461"/>
          </a:xfrm>
        </p:spPr>
        <p:txBody>
          <a:bodyPr/>
          <a:lstStyle/>
          <a:p>
            <a:pPr lvl="1"/>
            <a:r>
              <a:rPr lang="de-CH" sz="2000" dirty="0"/>
              <a:t>Personalbestände im Zivilschutz</a:t>
            </a:r>
            <a:br>
              <a:rPr lang="de-CH" sz="2000" dirty="0"/>
            </a:br>
            <a:r>
              <a:rPr lang="de-CH" sz="1800" b="0" dirty="0"/>
              <a:t>Prognosen Aktivbestände (2019 - 2036)</a:t>
            </a:r>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sp>
        <p:nvSpPr>
          <p:cNvPr id="2" name="Rechteck 1"/>
          <p:cNvSpPr/>
          <p:nvPr/>
        </p:nvSpPr>
        <p:spPr>
          <a:xfrm>
            <a:off x="1043608" y="1030377"/>
            <a:ext cx="2414444" cy="1246495"/>
          </a:xfrm>
          <a:prstGeom prst="rect">
            <a:avLst/>
          </a:prstGeom>
        </p:spPr>
        <p:txBody>
          <a:bodyPr wrap="none">
            <a:spAutoFit/>
          </a:bodyPr>
          <a:lstStyle/>
          <a:p>
            <a:pPr algn="l">
              <a:spcAft>
                <a:spcPts val="600"/>
              </a:spcAft>
            </a:pPr>
            <a:r>
              <a:rPr lang="de-CH" b="1" dirty="0"/>
              <a:t>Basis 2018:</a:t>
            </a:r>
          </a:p>
          <a:p>
            <a:pPr algn="l"/>
            <a:r>
              <a:rPr lang="de-CH" dirty="0"/>
              <a:t>ca. 75'500 Aktive </a:t>
            </a:r>
            <a:r>
              <a:rPr lang="de-CH" dirty="0" err="1"/>
              <a:t>AdZS</a:t>
            </a:r>
            <a:r>
              <a:rPr lang="de-CH" dirty="0"/>
              <a:t> </a:t>
            </a:r>
          </a:p>
          <a:p>
            <a:pPr algn="l"/>
            <a:r>
              <a:rPr lang="de-CH" dirty="0"/>
              <a:t>69,5% Militärdiensttaugliche</a:t>
            </a:r>
          </a:p>
          <a:p>
            <a:pPr algn="l"/>
            <a:r>
              <a:rPr lang="de-CH" dirty="0"/>
              <a:t>9,5% Schutzdiensttaugliche</a:t>
            </a:r>
          </a:p>
          <a:p>
            <a:pPr algn="l"/>
            <a:r>
              <a:rPr lang="de-CH" dirty="0"/>
              <a:t>21% Untaugliche</a:t>
            </a:r>
          </a:p>
        </p:txBody>
      </p:sp>
      <p:sp>
        <p:nvSpPr>
          <p:cNvPr id="9" name="Rechteck 8"/>
          <p:cNvSpPr/>
          <p:nvPr/>
        </p:nvSpPr>
        <p:spPr>
          <a:xfrm>
            <a:off x="3878994" y="1322765"/>
            <a:ext cx="5072222" cy="1169551"/>
          </a:xfrm>
          <a:prstGeom prst="rect">
            <a:avLst/>
          </a:prstGeom>
        </p:spPr>
        <p:txBody>
          <a:bodyPr wrap="none">
            <a:spAutoFit/>
          </a:bodyPr>
          <a:lstStyle/>
          <a:p>
            <a:pPr algn="l">
              <a:tabLst>
                <a:tab pos="1165225" algn="l"/>
              </a:tabLst>
            </a:pPr>
            <a:r>
              <a:rPr lang="de-CH" b="1" dirty="0"/>
              <a:t>2019 - 2036:</a:t>
            </a:r>
            <a:r>
              <a:rPr lang="de-CH" dirty="0"/>
              <a:t> 	+ Geburtenjahrgänge 2000 - 2017 (19-Jährige)</a:t>
            </a:r>
          </a:p>
          <a:p>
            <a:pPr algn="l">
              <a:tabLst>
                <a:tab pos="1165225" algn="l"/>
              </a:tabLst>
            </a:pPr>
            <a:endParaRPr lang="de-CH" dirty="0"/>
          </a:p>
          <a:p>
            <a:pPr algn="l">
              <a:tabLst>
                <a:tab pos="1165225" algn="l"/>
              </a:tabLst>
            </a:pPr>
            <a:r>
              <a:rPr lang="de-CH" b="1" dirty="0"/>
              <a:t>2019 - 2020:</a:t>
            </a:r>
            <a:r>
              <a:rPr lang="de-CH" dirty="0"/>
              <a:t> 	- 5% </a:t>
            </a:r>
            <a:r>
              <a:rPr lang="de-CH" dirty="0" err="1"/>
              <a:t>AdZS</a:t>
            </a:r>
            <a:r>
              <a:rPr lang="de-CH" dirty="0"/>
              <a:t> pro Jahr (20 Jahre Dienstzeit)</a:t>
            </a:r>
          </a:p>
          <a:p>
            <a:pPr algn="l">
              <a:tabLst>
                <a:tab pos="1165225" algn="l"/>
              </a:tabLst>
            </a:pPr>
            <a:r>
              <a:rPr lang="de-CH" b="1" dirty="0"/>
              <a:t>2021 - 2036:</a:t>
            </a:r>
            <a:r>
              <a:rPr lang="de-CH" dirty="0"/>
              <a:t> 	- 8,3% </a:t>
            </a:r>
            <a:r>
              <a:rPr lang="de-CH" dirty="0" err="1"/>
              <a:t>AdZS</a:t>
            </a:r>
            <a:r>
              <a:rPr lang="de-CH" dirty="0"/>
              <a:t> pro Jahr (12 Jahre Dienstzeit)</a:t>
            </a:r>
          </a:p>
          <a:p>
            <a:pPr algn="l">
              <a:tabLst>
                <a:tab pos="1165225" algn="l"/>
              </a:tabLst>
            </a:pPr>
            <a:r>
              <a:rPr lang="de-CH" b="1" dirty="0"/>
              <a:t>2021:</a:t>
            </a:r>
            <a:r>
              <a:rPr lang="de-CH" dirty="0"/>
              <a:t>	- 25'000 (Systemwechsel; ca. 30%)</a:t>
            </a:r>
          </a:p>
        </p:txBody>
      </p:sp>
      <p:graphicFrame>
        <p:nvGraphicFramePr>
          <p:cNvPr id="17" name="Diagramm 16"/>
          <p:cNvGraphicFramePr>
            <a:graphicFrameLocks/>
          </p:cNvGraphicFramePr>
          <p:nvPr>
            <p:extLst>
              <p:ext uri="{D42A27DB-BD31-4B8C-83A1-F6EECF244321}">
                <p14:modId xmlns:p14="http://schemas.microsoft.com/office/powerpoint/2010/main" val="3103517258"/>
              </p:ext>
            </p:extLst>
          </p:nvPr>
        </p:nvGraphicFramePr>
        <p:xfrm>
          <a:off x="323528" y="2672605"/>
          <a:ext cx="8495035" cy="3421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1067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2379" y="1916832"/>
            <a:ext cx="6018093" cy="4032448"/>
          </a:xfrm>
          <a:prstGeom prst="rect">
            <a:avLst/>
          </a:prstGeom>
        </p:spPr>
      </p:pic>
      <p:sp>
        <p:nvSpPr>
          <p:cNvPr id="3" name="Titel 2"/>
          <p:cNvSpPr>
            <a:spLocks noGrp="1"/>
          </p:cNvSpPr>
          <p:nvPr>
            <p:ph type="title"/>
          </p:nvPr>
        </p:nvSpPr>
        <p:spPr>
          <a:xfrm>
            <a:off x="1115616" y="362009"/>
            <a:ext cx="7920880" cy="636461"/>
          </a:xfrm>
        </p:spPr>
        <p:txBody>
          <a:bodyPr/>
          <a:lstStyle/>
          <a:p>
            <a:pPr lvl="1"/>
            <a:r>
              <a:rPr lang="de-CH" sz="2000" dirty="0"/>
              <a:t>Personalbestände im Zivilschutz</a:t>
            </a:r>
            <a:br>
              <a:rPr lang="de-CH" sz="2000" dirty="0"/>
            </a:br>
            <a:r>
              <a:rPr lang="de-CH" sz="2000" b="0" dirty="0"/>
              <a:t>Abgänge auf 1.01.2021 in % des IST-Bestandes</a:t>
            </a:r>
            <a:endParaRPr lang="de-CH" sz="1800" b="0" dirty="0"/>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sp>
        <p:nvSpPr>
          <p:cNvPr id="4" name="Textfeld 3"/>
          <p:cNvSpPr txBox="1"/>
          <p:nvPr/>
        </p:nvSpPr>
        <p:spPr>
          <a:xfrm>
            <a:off x="1115616" y="1412776"/>
            <a:ext cx="7560840" cy="1846659"/>
          </a:xfrm>
          <a:prstGeom prst="rect">
            <a:avLst/>
          </a:prstGeom>
          <a:noFill/>
        </p:spPr>
        <p:txBody>
          <a:bodyPr wrap="square" rtlCol="0">
            <a:spAutoFit/>
          </a:bodyPr>
          <a:lstStyle/>
          <a:p>
            <a:pPr algn="l"/>
            <a:r>
              <a:rPr lang="de-CH" sz="2000" b="1" dirty="0"/>
              <a:t>Provisorische Ergebnisse der Umfrage </a:t>
            </a:r>
            <a:br>
              <a:rPr lang="de-CH" sz="2000" b="1" dirty="0"/>
            </a:br>
            <a:r>
              <a:rPr lang="de-CH" sz="2000" b="1" dirty="0"/>
              <a:t>(Stand: 4.12.2019)</a:t>
            </a:r>
          </a:p>
          <a:p>
            <a:pPr algn="l"/>
            <a:endParaRPr lang="de-CH" sz="1000" b="1" dirty="0"/>
          </a:p>
          <a:p>
            <a:pPr algn="l"/>
            <a:endParaRPr lang="de-CH" sz="1800" dirty="0"/>
          </a:p>
          <a:p>
            <a:pPr marL="444500" indent="-285750" algn="l">
              <a:buFont typeface="Arial" panose="020B0604020202020204" pitchFamily="34" charset="0"/>
              <a:buChar char="•"/>
            </a:pPr>
            <a:r>
              <a:rPr lang="de-CH" sz="1800" b="1" dirty="0"/>
              <a:t>Durchschnittlich </a:t>
            </a:r>
            <a:r>
              <a:rPr lang="de-CH" sz="1800" b="1" dirty="0">
                <a:solidFill>
                  <a:srgbClr val="FF0000"/>
                </a:solidFill>
              </a:rPr>
              <a:t>- 29% </a:t>
            </a:r>
            <a:r>
              <a:rPr lang="de-CH" sz="1800" b="1" dirty="0"/>
              <a:t>des IST-Bestandes (23 Kantone)</a:t>
            </a:r>
          </a:p>
          <a:p>
            <a:pPr marL="158750" algn="l"/>
            <a:endParaRPr lang="de-CH" sz="1000" b="1" dirty="0"/>
          </a:p>
          <a:p>
            <a:pPr marL="444500" indent="-285750" algn="l">
              <a:buFont typeface="Arial" panose="020B0604020202020204" pitchFamily="34" charset="0"/>
              <a:buChar char="•"/>
            </a:pPr>
            <a:r>
              <a:rPr lang="de-CH" sz="1800" b="1" dirty="0"/>
              <a:t>Von      </a:t>
            </a:r>
            <a:r>
              <a:rPr lang="de-CH" sz="1800" b="1" dirty="0">
                <a:solidFill>
                  <a:srgbClr val="FF0000"/>
                </a:solidFill>
              </a:rPr>
              <a:t>- 11% </a:t>
            </a:r>
            <a:r>
              <a:rPr lang="de-CH" sz="1800" b="1" dirty="0"/>
              <a:t>(TG)      bis      </a:t>
            </a:r>
            <a:r>
              <a:rPr lang="de-CH" sz="1800" b="1" dirty="0">
                <a:solidFill>
                  <a:srgbClr val="FF0000"/>
                </a:solidFill>
              </a:rPr>
              <a:t>- 49% </a:t>
            </a:r>
            <a:r>
              <a:rPr lang="de-CH" sz="1800" b="1" dirty="0"/>
              <a:t>(GL)</a:t>
            </a:r>
          </a:p>
        </p:txBody>
      </p:sp>
    </p:spTree>
    <p:extLst>
      <p:ext uri="{BB962C8B-B14F-4D97-AF65-F5344CB8AC3E}">
        <p14:creationId xmlns:p14="http://schemas.microsoft.com/office/powerpoint/2010/main" val="2411205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09"/>
            <a:ext cx="7920880" cy="636461"/>
          </a:xfrm>
        </p:spPr>
        <p:txBody>
          <a:bodyPr/>
          <a:lstStyle/>
          <a:p>
            <a:pPr lvl="1"/>
            <a:r>
              <a:rPr lang="de-CH" sz="2000" dirty="0"/>
              <a:t>Personalbestände im Zivilschutz   –   Kanton AG</a:t>
            </a:r>
            <a:br>
              <a:rPr lang="de-CH" sz="2000" dirty="0"/>
            </a:br>
            <a:r>
              <a:rPr lang="de-CH" sz="2000" b="0" dirty="0"/>
              <a:t>Prognosen 2020 - 2036</a:t>
            </a:r>
            <a:endParaRPr lang="de-CH" sz="1800" b="0" dirty="0"/>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pic>
        <p:nvPicPr>
          <p:cNvPr id="5" name="Grafik 4"/>
          <p:cNvPicPr>
            <a:picLocks noChangeAspect="1"/>
          </p:cNvPicPr>
          <p:nvPr/>
        </p:nvPicPr>
        <p:blipFill>
          <a:blip r:embed="rId3"/>
          <a:stretch>
            <a:fillRect/>
          </a:stretch>
        </p:blipFill>
        <p:spPr>
          <a:xfrm>
            <a:off x="63003" y="1700809"/>
            <a:ext cx="8994841" cy="4322166"/>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819" y="362010"/>
            <a:ext cx="732661" cy="943196"/>
          </a:xfrm>
          <a:prstGeom prst="rect">
            <a:avLst/>
          </a:prstGeom>
        </p:spPr>
      </p:pic>
    </p:spTree>
    <p:extLst>
      <p:ext uri="{BB962C8B-B14F-4D97-AF65-F5344CB8AC3E}">
        <p14:creationId xmlns:p14="http://schemas.microsoft.com/office/powerpoint/2010/main" val="4005792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09"/>
            <a:ext cx="7920880" cy="636461"/>
          </a:xfrm>
        </p:spPr>
        <p:txBody>
          <a:bodyPr/>
          <a:lstStyle/>
          <a:p>
            <a:pPr lvl="1"/>
            <a:r>
              <a:rPr lang="de-CH" sz="2000" dirty="0"/>
              <a:t>Personalbestände und Personalreserve im Zivilschutz</a:t>
            </a:r>
            <a:br>
              <a:rPr lang="de-CH" sz="2000" dirty="0"/>
            </a:br>
            <a:r>
              <a:rPr lang="de-CH" sz="1800" b="0" dirty="0"/>
              <a:t>PISA, Oktober 2018</a:t>
            </a:r>
            <a:endParaRPr lang="de-CH" sz="1800" dirty="0">
              <a:solidFill>
                <a:srgbClr val="FF0000"/>
              </a:solidFill>
            </a:endParaRPr>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pic>
        <p:nvPicPr>
          <p:cNvPr id="2" name="Grafik 1"/>
          <p:cNvPicPr>
            <a:picLocks noChangeAspect="1"/>
          </p:cNvPicPr>
          <p:nvPr/>
        </p:nvPicPr>
        <p:blipFill>
          <a:blip r:embed="rId3"/>
          <a:stretch>
            <a:fillRect/>
          </a:stretch>
        </p:blipFill>
        <p:spPr>
          <a:xfrm>
            <a:off x="107504" y="1340768"/>
            <a:ext cx="7514830" cy="4682206"/>
          </a:xfrm>
          <a:prstGeom prst="rect">
            <a:avLst/>
          </a:prstGeom>
        </p:spPr>
      </p:pic>
      <p:pic>
        <p:nvPicPr>
          <p:cNvPr id="7" name="Grafik 6"/>
          <p:cNvPicPr>
            <a:picLocks noChangeAspect="1"/>
          </p:cNvPicPr>
          <p:nvPr/>
        </p:nvPicPr>
        <p:blipFill>
          <a:blip r:embed="rId4"/>
          <a:stretch>
            <a:fillRect/>
          </a:stretch>
        </p:blipFill>
        <p:spPr>
          <a:xfrm>
            <a:off x="7668726" y="764704"/>
            <a:ext cx="1475274" cy="5258270"/>
          </a:xfrm>
          <a:prstGeom prst="rect">
            <a:avLst/>
          </a:prstGeom>
        </p:spPr>
      </p:pic>
    </p:spTree>
    <p:extLst>
      <p:ext uri="{BB962C8B-B14F-4D97-AF65-F5344CB8AC3E}">
        <p14:creationId xmlns:p14="http://schemas.microsoft.com/office/powerpoint/2010/main" val="3399495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09"/>
            <a:ext cx="7920880" cy="636461"/>
          </a:xfrm>
        </p:spPr>
        <p:txBody>
          <a:bodyPr/>
          <a:lstStyle/>
          <a:p>
            <a:pPr lvl="1"/>
            <a:r>
              <a:rPr lang="de-CH" sz="2000" dirty="0"/>
              <a:t>"Reaktivierung" der Personalreserve </a:t>
            </a:r>
            <a:br>
              <a:rPr lang="de-CH" sz="2000" dirty="0"/>
            </a:br>
            <a:r>
              <a:rPr lang="de-CH" sz="2000" b="0" dirty="0"/>
              <a:t>Analyse und mögliches Vorgehen</a:t>
            </a:r>
            <a:endParaRPr lang="de-CH" sz="1800" b="0" dirty="0">
              <a:solidFill>
                <a:srgbClr val="FF0000"/>
              </a:solidFill>
            </a:endParaRPr>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4128244533"/>
              </p:ext>
            </p:extLst>
          </p:nvPr>
        </p:nvGraphicFramePr>
        <p:xfrm>
          <a:off x="467544" y="1272860"/>
          <a:ext cx="8351019" cy="4748428"/>
        </p:xfrm>
        <a:graphic>
          <a:graphicData uri="http://schemas.openxmlformats.org/drawingml/2006/table">
            <a:tbl>
              <a:tblPr firstRow="1" firstCol="1" bandRow="1"/>
              <a:tblGrid>
                <a:gridCol w="614663">
                  <a:extLst>
                    <a:ext uri="{9D8B030D-6E8A-4147-A177-3AD203B41FA5}">
                      <a16:colId xmlns:a16="http://schemas.microsoft.com/office/drawing/2014/main" val="368566673"/>
                    </a:ext>
                  </a:extLst>
                </a:gridCol>
                <a:gridCol w="803959">
                  <a:extLst>
                    <a:ext uri="{9D8B030D-6E8A-4147-A177-3AD203B41FA5}">
                      <a16:colId xmlns:a16="http://schemas.microsoft.com/office/drawing/2014/main" val="2568256522"/>
                    </a:ext>
                  </a:extLst>
                </a:gridCol>
                <a:gridCol w="3619848">
                  <a:extLst>
                    <a:ext uri="{9D8B030D-6E8A-4147-A177-3AD203B41FA5}">
                      <a16:colId xmlns:a16="http://schemas.microsoft.com/office/drawing/2014/main" val="1799388106"/>
                    </a:ext>
                  </a:extLst>
                </a:gridCol>
                <a:gridCol w="3312549">
                  <a:extLst>
                    <a:ext uri="{9D8B030D-6E8A-4147-A177-3AD203B41FA5}">
                      <a16:colId xmlns:a16="http://schemas.microsoft.com/office/drawing/2014/main" val="3351070864"/>
                    </a:ext>
                  </a:extLst>
                </a:gridCol>
              </a:tblGrid>
              <a:tr h="483711">
                <a:tc gridSpan="2">
                  <a:txBody>
                    <a:bodyPr/>
                    <a:lstStyle/>
                    <a:p>
                      <a:pPr>
                        <a:lnSpc>
                          <a:spcPct val="100000"/>
                        </a:lnSpc>
                        <a:spcBef>
                          <a:spcPts val="300"/>
                        </a:spcBef>
                        <a:spcAft>
                          <a:spcPts val="300"/>
                        </a:spcAft>
                        <a:tabLst>
                          <a:tab pos="228600" algn="l"/>
                          <a:tab pos="449580" algn="l"/>
                        </a:tabLst>
                      </a:pPr>
                      <a:r>
                        <a:rPr lang="de-CH" sz="1400" b="1">
                          <a:effectLst/>
                          <a:latin typeface="Arial" panose="020B0604020202020204" pitchFamily="34" charset="0"/>
                          <a:ea typeface="Arial" panose="020B0604020202020204" pitchFamily="34" charset="0"/>
                          <a:cs typeface="Times New Roman" panose="02020603050405020304" pitchFamily="18" charset="0"/>
                        </a:rPr>
                        <a:t>Kategorie / </a:t>
                      </a:r>
                      <a:br>
                        <a:rPr lang="de-CH" sz="1400" b="1">
                          <a:effectLst/>
                          <a:latin typeface="Arial" panose="020B0604020202020204" pitchFamily="34" charset="0"/>
                          <a:ea typeface="Arial" panose="020B0604020202020204" pitchFamily="34" charset="0"/>
                          <a:cs typeface="Times New Roman" panose="02020603050405020304" pitchFamily="18" charset="0"/>
                        </a:rPr>
                      </a:br>
                      <a:r>
                        <a:rPr lang="de-CH" sz="1400" b="1">
                          <a:effectLst/>
                          <a:latin typeface="Arial" panose="020B0604020202020204" pitchFamily="34" charset="0"/>
                          <a:ea typeface="Arial" panose="020B0604020202020204" pitchFamily="34" charset="0"/>
                          <a:cs typeface="Times New Roman" panose="02020603050405020304" pitchFamily="18" charset="0"/>
                        </a:rPr>
                        <a:t>Beschreibung</a:t>
                      </a:r>
                      <a:endParaRPr lang="de-CH" sz="1400">
                        <a:effectLst/>
                        <a:latin typeface="Arial" panose="020B0604020202020204" pitchFamily="34" charset="0"/>
                        <a:ea typeface="Arial" panose="020B0604020202020204" pitchFamily="34" charset="0"/>
                        <a:cs typeface="Times New Roman" panose="02020603050405020304" pitchFamily="18" charset="0"/>
                      </a:endParaRPr>
                    </a:p>
                  </a:txBody>
                  <a:tcPr marL="66619" marR="66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tc>
                  <a:txBody>
                    <a:bodyPr/>
                    <a:lstStyle/>
                    <a:p>
                      <a:pPr>
                        <a:lnSpc>
                          <a:spcPct val="100000"/>
                        </a:lnSpc>
                        <a:spcBef>
                          <a:spcPts val="300"/>
                        </a:spcBef>
                        <a:spcAft>
                          <a:spcPts val="300"/>
                        </a:spcAft>
                        <a:tabLst>
                          <a:tab pos="228600" algn="l"/>
                          <a:tab pos="449580" algn="l"/>
                        </a:tabLst>
                      </a:pPr>
                      <a:r>
                        <a:rPr lang="de-CH" sz="1400" b="1">
                          <a:effectLst/>
                          <a:latin typeface="Arial" panose="020B0604020202020204" pitchFamily="34" charset="0"/>
                          <a:ea typeface="Arial" panose="020B0604020202020204" pitchFamily="34" charset="0"/>
                          <a:cs typeface="Times New Roman" panose="02020603050405020304" pitchFamily="18" charset="0"/>
                        </a:rPr>
                        <a:t>Empfehlung</a:t>
                      </a:r>
                      <a:endParaRPr lang="de-CH" sz="1400">
                        <a:effectLst/>
                        <a:latin typeface="Arial" panose="020B0604020202020204" pitchFamily="34" charset="0"/>
                        <a:ea typeface="Arial" panose="020B0604020202020204" pitchFamily="34" charset="0"/>
                        <a:cs typeface="Times New Roman" panose="02020603050405020304" pitchFamily="18" charset="0"/>
                      </a:endParaRPr>
                    </a:p>
                  </a:txBody>
                  <a:tcPr marL="66619" marR="66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300"/>
                        </a:spcBef>
                        <a:spcAft>
                          <a:spcPts val="300"/>
                        </a:spcAft>
                        <a:tabLst>
                          <a:tab pos="228600" algn="l"/>
                          <a:tab pos="449580" algn="l"/>
                        </a:tabLst>
                      </a:pPr>
                      <a:r>
                        <a:rPr lang="de-CH" sz="1400" b="1">
                          <a:effectLst/>
                          <a:latin typeface="Arial" panose="020B0604020202020204" pitchFamily="34" charset="0"/>
                          <a:ea typeface="Arial" panose="020B0604020202020204" pitchFamily="34" charset="0"/>
                          <a:cs typeface="Times New Roman" panose="02020603050405020304" pitchFamily="18" charset="0"/>
                        </a:rPr>
                        <a:t>Konsequenzen /</a:t>
                      </a:r>
                      <a:br>
                        <a:rPr lang="de-CH" sz="1400" b="1">
                          <a:effectLst/>
                          <a:latin typeface="Arial" panose="020B0604020202020204" pitchFamily="34" charset="0"/>
                          <a:ea typeface="Arial" panose="020B0604020202020204" pitchFamily="34" charset="0"/>
                          <a:cs typeface="Times New Roman" panose="02020603050405020304" pitchFamily="18" charset="0"/>
                        </a:rPr>
                      </a:br>
                      <a:r>
                        <a:rPr lang="de-CH" sz="1400" b="1">
                          <a:effectLst/>
                          <a:latin typeface="Arial" panose="020B0604020202020204" pitchFamily="34" charset="0"/>
                          <a:ea typeface="Arial" panose="020B0604020202020204" pitchFamily="34" charset="0"/>
                          <a:cs typeface="Times New Roman" panose="02020603050405020304" pitchFamily="18" charset="0"/>
                        </a:rPr>
                        <a:t>Begründung</a:t>
                      </a:r>
                      <a:endParaRPr lang="de-CH" sz="1400">
                        <a:effectLst/>
                        <a:latin typeface="Arial" panose="020B0604020202020204" pitchFamily="34" charset="0"/>
                        <a:ea typeface="Arial" panose="020B0604020202020204" pitchFamily="34" charset="0"/>
                        <a:cs typeface="Times New Roman" panose="02020603050405020304" pitchFamily="18" charset="0"/>
                      </a:endParaRPr>
                    </a:p>
                  </a:txBody>
                  <a:tcPr marL="66619" marR="66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806595"/>
                  </a:ext>
                </a:extLst>
              </a:tr>
              <a:tr h="2107599">
                <a:tc rowSpan="2">
                  <a:txBody>
                    <a:bodyPr/>
                    <a:lstStyle/>
                    <a:p>
                      <a:pPr marL="71755" marR="71755" algn="ctr">
                        <a:lnSpc>
                          <a:spcPct val="100000"/>
                        </a:lnSpc>
                        <a:spcBef>
                          <a:spcPts val="300"/>
                        </a:spcBef>
                        <a:spcAft>
                          <a:spcPts val="300"/>
                        </a:spcAft>
                        <a:tabLst>
                          <a:tab pos="228600" algn="l"/>
                          <a:tab pos="449580" algn="l"/>
                        </a:tabLst>
                      </a:pPr>
                      <a:r>
                        <a:rPr lang="de-CH" sz="1400" b="1" cap="small">
                          <a:effectLst/>
                          <a:latin typeface="Arial" panose="020B0604020202020204" pitchFamily="34" charset="0"/>
                          <a:ea typeface="Arial" panose="020B0604020202020204" pitchFamily="34" charset="0"/>
                          <a:cs typeface="Times New Roman" panose="02020603050405020304" pitchFamily="18" charset="0"/>
                        </a:rPr>
                        <a:t>ausgebildet</a:t>
                      </a:r>
                      <a:endParaRPr lang="de-CH" sz="1400">
                        <a:effectLst/>
                        <a:latin typeface="Arial" panose="020B0604020202020204" pitchFamily="34" charset="0"/>
                        <a:ea typeface="Arial" panose="020B0604020202020204" pitchFamily="34" charset="0"/>
                        <a:cs typeface="Times New Roman" panose="02020603050405020304" pitchFamily="18" charset="0"/>
                      </a:endParaRPr>
                    </a:p>
                  </a:txBody>
                  <a:tcPr marL="66619" marR="6661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00000"/>
                        </a:lnSpc>
                        <a:spcBef>
                          <a:spcPts val="300"/>
                        </a:spcBef>
                        <a:spcAft>
                          <a:spcPts val="300"/>
                        </a:spcAft>
                        <a:tabLst>
                          <a:tab pos="228600" algn="l"/>
                          <a:tab pos="449580" algn="l"/>
                        </a:tabLst>
                      </a:pPr>
                      <a:r>
                        <a:rPr lang="de-CH" sz="1400" cap="small">
                          <a:effectLst/>
                          <a:latin typeface="Arial" panose="020B0604020202020204" pitchFamily="34" charset="0"/>
                          <a:ea typeface="Arial" panose="020B0604020202020204" pitchFamily="34" charset="0"/>
                          <a:cs typeface="Times New Roman" panose="02020603050405020304" pitchFamily="18" charset="0"/>
                        </a:rPr>
                        <a:t>jung</a:t>
                      </a:r>
                      <a:endParaRPr lang="de-CH" sz="1400">
                        <a:effectLst/>
                        <a:latin typeface="Arial" panose="020B0604020202020204" pitchFamily="34" charset="0"/>
                        <a:ea typeface="Arial" panose="020B0604020202020204" pitchFamily="34" charset="0"/>
                        <a:cs typeface="Times New Roman" panose="02020603050405020304" pitchFamily="18" charset="0"/>
                      </a:endParaRPr>
                    </a:p>
                  </a:txBody>
                  <a:tcPr marL="66619" marR="6661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300"/>
                        </a:spcBef>
                        <a:spcAft>
                          <a:spcPts val="300"/>
                        </a:spcAft>
                        <a:tabLst>
                          <a:tab pos="228600" algn="l"/>
                          <a:tab pos="449580" algn="l"/>
                        </a:tabLst>
                      </a:pPr>
                      <a:r>
                        <a:rPr lang="de-CH" sz="1400" dirty="0">
                          <a:effectLst/>
                          <a:latin typeface="Arial" panose="020B0604020202020204" pitchFamily="34" charset="0"/>
                          <a:ea typeface="Arial" panose="020B0604020202020204" pitchFamily="34" charset="0"/>
                          <a:cs typeface="Times New Roman" panose="02020603050405020304" pitchFamily="18" charset="0"/>
                        </a:rPr>
                        <a:t>Reaktivieren; </a:t>
                      </a:r>
                      <a:br>
                        <a:rPr lang="de-CH" sz="1400" dirty="0">
                          <a:effectLst/>
                          <a:latin typeface="Arial" panose="020B0604020202020204" pitchFamily="34" charset="0"/>
                          <a:ea typeface="Arial" panose="020B0604020202020204" pitchFamily="34" charset="0"/>
                          <a:cs typeface="Times New Roman" panose="02020603050405020304" pitchFamily="18" charset="0"/>
                        </a:rPr>
                      </a:br>
                      <a:r>
                        <a:rPr lang="de-CH" sz="1400" dirty="0">
                          <a:effectLst/>
                          <a:latin typeface="Arial" panose="020B0604020202020204" pitchFamily="34" charset="0"/>
                          <a:ea typeface="Arial" panose="020B0604020202020204" pitchFamily="34" charset="0"/>
                          <a:cs typeface="Times New Roman" panose="02020603050405020304" pitchFamily="18" charset="0"/>
                        </a:rPr>
                        <a:t>gemäss Ausbildung einteilen</a:t>
                      </a:r>
                    </a:p>
                  </a:txBody>
                  <a:tcPr marL="66619" marR="66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300"/>
                        </a:spcBef>
                        <a:spcAft>
                          <a:spcPts val="300"/>
                        </a:spcAft>
                        <a:tabLst>
                          <a:tab pos="228600" algn="l"/>
                          <a:tab pos="449580" algn="l"/>
                        </a:tabLst>
                      </a:pPr>
                      <a:r>
                        <a:rPr lang="de-CH" sz="1400" dirty="0">
                          <a:effectLst/>
                          <a:latin typeface="Arial" panose="020B0604020202020204" pitchFamily="34" charset="0"/>
                          <a:ea typeface="Arial" panose="020B0604020202020204" pitchFamily="34" charset="0"/>
                          <a:cs typeface="Times New Roman" panose="02020603050405020304" pitchFamily="18" charset="0"/>
                        </a:rPr>
                        <a:t>Evtl. im Rahmen einer Weiterbildung auf den neuesten Stand bringen. </a:t>
                      </a:r>
                    </a:p>
                    <a:p>
                      <a:pPr>
                        <a:lnSpc>
                          <a:spcPct val="100000"/>
                        </a:lnSpc>
                        <a:spcBef>
                          <a:spcPts val="300"/>
                        </a:spcBef>
                        <a:spcAft>
                          <a:spcPts val="300"/>
                        </a:spcAft>
                        <a:tabLst>
                          <a:tab pos="228600" algn="l"/>
                          <a:tab pos="449580" algn="l"/>
                        </a:tabLst>
                      </a:pPr>
                      <a:r>
                        <a:rPr lang="de-CH" sz="1400" dirty="0">
                          <a:effectLst/>
                          <a:latin typeface="Arial" panose="020B0604020202020204" pitchFamily="34" charset="0"/>
                          <a:ea typeface="Arial" panose="020B0604020202020204" pitchFamily="34" charset="0"/>
                          <a:cs typeface="Times New Roman" panose="02020603050405020304" pitchFamily="18" charset="0"/>
                        </a:rPr>
                        <a:t>Bei </a:t>
                      </a:r>
                      <a:r>
                        <a:rPr lang="de-CH" sz="1400" dirty="0" err="1">
                          <a:effectLst/>
                          <a:latin typeface="Arial" panose="020B0604020202020204" pitchFamily="34" charset="0"/>
                          <a:ea typeface="Arial" panose="020B0604020202020204" pitchFamily="34" charset="0"/>
                          <a:cs typeface="Times New Roman" panose="02020603050405020304" pitchFamily="18" charset="0"/>
                        </a:rPr>
                        <a:t>Umteilung</a:t>
                      </a:r>
                      <a:r>
                        <a:rPr lang="de-CH" sz="1400" dirty="0">
                          <a:effectLst/>
                          <a:latin typeface="Arial" panose="020B0604020202020204" pitchFamily="34" charset="0"/>
                          <a:ea typeface="Arial" panose="020B0604020202020204" pitchFamily="34" charset="0"/>
                          <a:cs typeface="Times New Roman" panose="02020603050405020304" pitchFamily="18" charset="0"/>
                        </a:rPr>
                        <a:t> können die Schutzdienst-pflichtigen zur Absolvierung einer neue GA verpflichtet werden (Art. 50 Abs. 3 E-BZG)</a:t>
                      </a:r>
                    </a:p>
                    <a:p>
                      <a:pPr>
                        <a:lnSpc>
                          <a:spcPct val="100000"/>
                        </a:lnSpc>
                        <a:spcBef>
                          <a:spcPts val="300"/>
                        </a:spcBef>
                        <a:spcAft>
                          <a:spcPts val="300"/>
                        </a:spcAft>
                        <a:tabLst>
                          <a:tab pos="228600" algn="l"/>
                          <a:tab pos="449580" algn="l"/>
                        </a:tabLst>
                      </a:pPr>
                      <a:r>
                        <a:rPr lang="de-CH" sz="1400" dirty="0">
                          <a:effectLst/>
                          <a:latin typeface="Arial" panose="020B0604020202020204" pitchFamily="34" charset="0"/>
                          <a:ea typeface="Arial" panose="020B0604020202020204" pitchFamily="34" charset="0"/>
                          <a:cs typeface="Times New Roman" panose="02020603050405020304" pitchFamily="18" charset="0"/>
                        </a:rPr>
                        <a:t>Mindestjahre der Einsatzmöglichkeiten definieren ("Einsatzrendite")</a:t>
                      </a:r>
                    </a:p>
                  </a:txBody>
                  <a:tcPr marL="66619" marR="66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3418946"/>
                  </a:ext>
                </a:extLst>
              </a:tr>
              <a:tr h="525120">
                <a:tc vMerge="1">
                  <a:txBody>
                    <a:bodyPr/>
                    <a:lstStyle/>
                    <a:p>
                      <a:endParaRPr lang="de-CH"/>
                    </a:p>
                  </a:txBody>
                  <a:tcPr/>
                </a:tc>
                <a:tc>
                  <a:txBody>
                    <a:bodyPr/>
                    <a:lstStyle/>
                    <a:p>
                      <a:pPr marL="71755" marR="71755" algn="ctr">
                        <a:lnSpc>
                          <a:spcPct val="100000"/>
                        </a:lnSpc>
                        <a:spcBef>
                          <a:spcPts val="300"/>
                        </a:spcBef>
                        <a:spcAft>
                          <a:spcPts val="300"/>
                        </a:spcAft>
                        <a:tabLst>
                          <a:tab pos="228600" algn="l"/>
                          <a:tab pos="449580" algn="l"/>
                        </a:tabLst>
                      </a:pPr>
                      <a:r>
                        <a:rPr lang="de-CH" sz="1400" cap="small">
                          <a:effectLst/>
                          <a:latin typeface="Arial" panose="020B0604020202020204" pitchFamily="34" charset="0"/>
                          <a:ea typeface="Arial" panose="020B0604020202020204" pitchFamily="34" charset="0"/>
                          <a:cs typeface="Times New Roman" panose="02020603050405020304" pitchFamily="18" charset="0"/>
                        </a:rPr>
                        <a:t>alt</a:t>
                      </a:r>
                      <a:endParaRPr lang="de-CH" sz="1400">
                        <a:effectLst/>
                        <a:latin typeface="Arial" panose="020B0604020202020204" pitchFamily="34" charset="0"/>
                        <a:ea typeface="Arial" panose="020B0604020202020204" pitchFamily="34" charset="0"/>
                        <a:cs typeface="Times New Roman" panose="02020603050405020304" pitchFamily="18" charset="0"/>
                      </a:endParaRPr>
                    </a:p>
                  </a:txBody>
                  <a:tcPr marL="66619" marR="6661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300"/>
                        </a:spcBef>
                        <a:spcAft>
                          <a:spcPts val="300"/>
                        </a:spcAft>
                        <a:tabLst>
                          <a:tab pos="228600" algn="l"/>
                          <a:tab pos="449580" algn="l"/>
                        </a:tabLst>
                      </a:pPr>
                      <a:r>
                        <a:rPr lang="de-CH" sz="1400">
                          <a:effectLst/>
                          <a:latin typeface="Arial" panose="020B0604020202020204" pitchFamily="34" charset="0"/>
                          <a:ea typeface="Arial" panose="020B0604020202020204" pitchFamily="34" charset="0"/>
                          <a:cs typeface="Times New Roman" panose="02020603050405020304" pitchFamily="18" charset="0"/>
                        </a:rPr>
                        <a:t>Grundsätzlich nicht reaktivieren; </a:t>
                      </a:r>
                    </a:p>
                  </a:txBody>
                  <a:tcPr marL="66619" marR="66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300"/>
                        </a:spcBef>
                        <a:spcAft>
                          <a:spcPts val="300"/>
                        </a:spcAft>
                        <a:tabLst>
                          <a:tab pos="228600" algn="l"/>
                          <a:tab pos="449580" algn="l"/>
                        </a:tabLst>
                      </a:pPr>
                      <a:r>
                        <a:rPr lang="de-CH" sz="1400">
                          <a:effectLst/>
                          <a:latin typeface="Arial" panose="020B0604020202020204" pitchFamily="34" charset="0"/>
                          <a:ea typeface="Arial" panose="020B0604020202020204" pitchFamily="34" charset="0"/>
                          <a:cs typeface="Times New Roman" panose="02020603050405020304" pitchFamily="18" charset="0"/>
                        </a:rPr>
                        <a:t>Nicht entlassen </a:t>
                      </a:r>
                      <a:br>
                        <a:rPr lang="de-CH" sz="1400">
                          <a:effectLst/>
                          <a:latin typeface="Arial" panose="020B0604020202020204" pitchFamily="34" charset="0"/>
                          <a:ea typeface="Arial" panose="020B0604020202020204" pitchFamily="34" charset="0"/>
                          <a:cs typeface="Times New Roman" panose="02020603050405020304" pitchFamily="18" charset="0"/>
                        </a:rPr>
                      </a:br>
                      <a:r>
                        <a:rPr lang="de-CH" sz="1400">
                          <a:effectLst/>
                          <a:latin typeface="Arial" panose="020B0604020202020204" pitchFamily="34" charset="0"/>
                          <a:ea typeface="Arial" panose="020B0604020202020204" pitchFamily="34" charset="0"/>
                          <a:cs typeface="Times New Roman" panose="02020603050405020304" pitchFamily="18" charset="0"/>
                        </a:rPr>
                        <a:t>(Reserve für "Extremereignisse")</a:t>
                      </a:r>
                    </a:p>
                  </a:txBody>
                  <a:tcPr marL="66619" marR="66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920634"/>
                  </a:ext>
                </a:extLst>
              </a:tr>
              <a:tr h="1090795">
                <a:tc rowSpan="2">
                  <a:txBody>
                    <a:bodyPr/>
                    <a:lstStyle/>
                    <a:p>
                      <a:pPr marL="71755" marR="71755" algn="ctr">
                        <a:lnSpc>
                          <a:spcPct val="100000"/>
                        </a:lnSpc>
                        <a:spcBef>
                          <a:spcPts val="300"/>
                        </a:spcBef>
                        <a:spcAft>
                          <a:spcPts val="300"/>
                        </a:spcAft>
                        <a:tabLst>
                          <a:tab pos="228600" algn="l"/>
                          <a:tab pos="449580" algn="l"/>
                        </a:tabLst>
                      </a:pPr>
                      <a:r>
                        <a:rPr lang="de-CH" sz="1400" b="1" cap="small">
                          <a:effectLst/>
                          <a:latin typeface="Arial" panose="020B0604020202020204" pitchFamily="34" charset="0"/>
                          <a:ea typeface="Arial" panose="020B0604020202020204" pitchFamily="34" charset="0"/>
                          <a:cs typeface="Times New Roman" panose="02020603050405020304" pitchFamily="18" charset="0"/>
                        </a:rPr>
                        <a:t>nicht ausgebildet</a:t>
                      </a:r>
                      <a:endParaRPr lang="de-CH" sz="1400">
                        <a:effectLst/>
                        <a:latin typeface="Arial" panose="020B0604020202020204" pitchFamily="34" charset="0"/>
                        <a:ea typeface="Arial" panose="020B0604020202020204" pitchFamily="34" charset="0"/>
                        <a:cs typeface="Times New Roman" panose="02020603050405020304" pitchFamily="18" charset="0"/>
                      </a:endParaRPr>
                    </a:p>
                  </a:txBody>
                  <a:tcPr marL="66619" marR="6661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00000"/>
                        </a:lnSpc>
                        <a:spcBef>
                          <a:spcPts val="300"/>
                        </a:spcBef>
                        <a:spcAft>
                          <a:spcPts val="300"/>
                        </a:spcAft>
                        <a:tabLst>
                          <a:tab pos="228600" algn="l"/>
                          <a:tab pos="449580" algn="l"/>
                        </a:tabLst>
                      </a:pPr>
                      <a:r>
                        <a:rPr lang="de-CH" sz="1400" cap="small">
                          <a:effectLst/>
                          <a:latin typeface="Arial" panose="020B0604020202020204" pitchFamily="34" charset="0"/>
                          <a:ea typeface="Arial" panose="020B0604020202020204" pitchFamily="34" charset="0"/>
                          <a:cs typeface="Times New Roman" panose="02020603050405020304" pitchFamily="18" charset="0"/>
                        </a:rPr>
                        <a:t>jung</a:t>
                      </a:r>
                      <a:endParaRPr lang="de-CH" sz="1400">
                        <a:effectLst/>
                        <a:latin typeface="Arial" panose="020B0604020202020204" pitchFamily="34" charset="0"/>
                        <a:ea typeface="Arial" panose="020B0604020202020204" pitchFamily="34" charset="0"/>
                        <a:cs typeface="Times New Roman" panose="02020603050405020304" pitchFamily="18" charset="0"/>
                      </a:endParaRPr>
                    </a:p>
                  </a:txBody>
                  <a:tcPr marL="66619" marR="6661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300"/>
                        </a:spcBef>
                        <a:spcAft>
                          <a:spcPts val="300"/>
                        </a:spcAft>
                        <a:tabLst>
                          <a:tab pos="228600" algn="l"/>
                          <a:tab pos="449580" algn="l"/>
                        </a:tabLst>
                      </a:pPr>
                      <a:r>
                        <a:rPr lang="de-CH" sz="1400">
                          <a:effectLst/>
                          <a:latin typeface="Arial" panose="020B0604020202020204" pitchFamily="34" charset="0"/>
                          <a:ea typeface="Arial" panose="020B0604020202020204" pitchFamily="34" charset="0"/>
                          <a:cs typeface="Times New Roman" panose="02020603050405020304" pitchFamily="18" charset="0"/>
                        </a:rPr>
                        <a:t>Ausbilden; anschliessend in eine Formation einteilen; Grundausbildung spätestens bis zum Ende des Jahres, in dem sie 30 Jahre alt werden (Art. 50 Abs. 4 E-BZG)</a:t>
                      </a:r>
                    </a:p>
                  </a:txBody>
                  <a:tcPr marL="66619" marR="66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300"/>
                        </a:spcBef>
                        <a:spcAft>
                          <a:spcPts val="300"/>
                        </a:spcAft>
                        <a:tabLst>
                          <a:tab pos="228600" algn="l"/>
                          <a:tab pos="449580" algn="l"/>
                        </a:tabLst>
                      </a:pPr>
                      <a:r>
                        <a:rPr lang="de-CH" sz="1400">
                          <a:effectLst/>
                          <a:latin typeface="Arial" panose="020B0604020202020204" pitchFamily="34" charset="0"/>
                          <a:ea typeface="Arial" panose="020B0604020202020204" pitchFamily="34" charset="0"/>
                          <a:cs typeface="Times New Roman" panose="02020603050405020304" pitchFamily="18" charset="0"/>
                        </a:rPr>
                        <a:t>Mindestjahre der Einsatzmöglichkeiten definieren ("Ausbildungs- und Einsatzrendite")</a:t>
                      </a:r>
                    </a:p>
                  </a:txBody>
                  <a:tcPr marL="66619" marR="66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970524"/>
                  </a:ext>
                </a:extLst>
              </a:tr>
              <a:tr h="541203">
                <a:tc vMerge="1">
                  <a:txBody>
                    <a:bodyPr/>
                    <a:lstStyle/>
                    <a:p>
                      <a:endParaRPr lang="de-CH"/>
                    </a:p>
                  </a:txBody>
                  <a:tcPr/>
                </a:tc>
                <a:tc>
                  <a:txBody>
                    <a:bodyPr/>
                    <a:lstStyle/>
                    <a:p>
                      <a:pPr marL="71755" marR="71755" algn="ctr">
                        <a:lnSpc>
                          <a:spcPct val="100000"/>
                        </a:lnSpc>
                        <a:spcBef>
                          <a:spcPts val="300"/>
                        </a:spcBef>
                        <a:spcAft>
                          <a:spcPts val="300"/>
                        </a:spcAft>
                        <a:tabLst>
                          <a:tab pos="228600" algn="l"/>
                          <a:tab pos="449580" algn="l"/>
                        </a:tabLst>
                      </a:pPr>
                      <a:r>
                        <a:rPr lang="de-CH" sz="1400" cap="small">
                          <a:effectLst/>
                          <a:latin typeface="Arial" panose="020B0604020202020204" pitchFamily="34" charset="0"/>
                          <a:ea typeface="Arial" panose="020B0604020202020204" pitchFamily="34" charset="0"/>
                          <a:cs typeface="Times New Roman" panose="02020603050405020304" pitchFamily="18" charset="0"/>
                        </a:rPr>
                        <a:t>alt</a:t>
                      </a:r>
                      <a:endParaRPr lang="de-CH" sz="1400">
                        <a:effectLst/>
                        <a:latin typeface="Arial" panose="020B0604020202020204" pitchFamily="34" charset="0"/>
                        <a:ea typeface="Arial" panose="020B0604020202020204" pitchFamily="34" charset="0"/>
                        <a:cs typeface="Times New Roman" panose="02020603050405020304" pitchFamily="18" charset="0"/>
                      </a:endParaRPr>
                    </a:p>
                  </a:txBody>
                  <a:tcPr marL="66619" marR="6661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300"/>
                        </a:spcBef>
                        <a:spcAft>
                          <a:spcPts val="300"/>
                        </a:spcAft>
                        <a:tabLst>
                          <a:tab pos="228600" algn="l"/>
                          <a:tab pos="449580" algn="l"/>
                        </a:tabLst>
                      </a:pPr>
                      <a:r>
                        <a:rPr lang="de-CH" sz="1400">
                          <a:effectLst/>
                          <a:latin typeface="Arial" panose="020B0604020202020204" pitchFamily="34" charset="0"/>
                          <a:ea typeface="Arial" panose="020B0604020202020204" pitchFamily="34" charset="0"/>
                          <a:cs typeface="Times New Roman" panose="02020603050405020304" pitchFamily="18" charset="0"/>
                        </a:rPr>
                        <a:t>Grundsätzlich nicht ausbilden; </a:t>
                      </a:r>
                      <a:br>
                        <a:rPr lang="de-CH" sz="1400">
                          <a:effectLst/>
                          <a:latin typeface="Arial" panose="020B0604020202020204" pitchFamily="34" charset="0"/>
                          <a:ea typeface="Arial" panose="020B0604020202020204" pitchFamily="34" charset="0"/>
                          <a:cs typeface="Times New Roman" panose="02020603050405020304" pitchFamily="18" charset="0"/>
                        </a:rPr>
                      </a:br>
                      <a:r>
                        <a:rPr lang="de-CH" sz="1400">
                          <a:effectLst/>
                          <a:latin typeface="Arial" panose="020B0604020202020204" pitchFamily="34" charset="0"/>
                          <a:ea typeface="Arial" panose="020B0604020202020204" pitchFamily="34" charset="0"/>
                          <a:cs typeface="Times New Roman" panose="02020603050405020304" pitchFamily="18" charset="0"/>
                        </a:rPr>
                        <a:t>evtl. entlassen</a:t>
                      </a:r>
                    </a:p>
                  </a:txBody>
                  <a:tcPr marL="66619" marR="66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300"/>
                        </a:spcBef>
                        <a:spcAft>
                          <a:spcPts val="300"/>
                        </a:spcAft>
                        <a:tabLst>
                          <a:tab pos="228600" algn="l"/>
                          <a:tab pos="449580" algn="l"/>
                        </a:tabLst>
                      </a:pPr>
                      <a:r>
                        <a:rPr lang="de-CH" sz="1400" dirty="0">
                          <a:effectLst/>
                          <a:latin typeface="Arial" panose="020B0604020202020204" pitchFamily="34" charset="0"/>
                          <a:ea typeface="Arial" panose="020B0604020202020204" pitchFamily="34" charset="0"/>
                          <a:cs typeface="Times New Roman" panose="02020603050405020304" pitchFamily="18" charset="0"/>
                        </a:rPr>
                        <a:t>Aufwand und Ertrag unverhältnismässig</a:t>
                      </a:r>
                    </a:p>
                  </a:txBody>
                  <a:tcPr marL="66619" marR="66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369570"/>
                  </a:ext>
                </a:extLst>
              </a:tr>
            </a:tbl>
          </a:graphicData>
        </a:graphic>
      </p:graphicFrame>
    </p:spTree>
    <p:extLst>
      <p:ext uri="{BB962C8B-B14F-4D97-AF65-F5344CB8AC3E}">
        <p14:creationId xmlns:p14="http://schemas.microsoft.com/office/powerpoint/2010/main" val="28103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Christoph Flury / Vizedirektor BABS</a:t>
            </a:r>
            <a:endParaRPr lang="de-DE" dirty="0"/>
          </a:p>
        </p:txBody>
      </p:sp>
      <p:sp>
        <p:nvSpPr>
          <p:cNvPr id="8" name="Titel 1"/>
          <p:cNvSpPr txBox="1">
            <a:spLocks/>
          </p:cNvSpPr>
          <p:nvPr/>
        </p:nvSpPr>
        <p:spPr bwMode="auto">
          <a:xfrm>
            <a:off x="539551" y="2373637"/>
            <a:ext cx="8279011" cy="13433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lgn="ctr" eaLnBrk="1" hangingPunct="1"/>
            <a:r>
              <a:rPr lang="de-CH" kern="0" dirty="0" err="1"/>
              <a:t>Aufgebotspflicht</a:t>
            </a:r>
            <a:endParaRPr lang="de-CH" kern="0" dirty="0"/>
          </a:p>
        </p:txBody>
      </p:sp>
      <p:sp>
        <p:nvSpPr>
          <p:cNvPr id="2" name="Datumsplatzhalter 1"/>
          <p:cNvSpPr>
            <a:spLocks noGrp="1"/>
          </p:cNvSpPr>
          <p:nvPr>
            <p:ph type="dt" sz="half" idx="11"/>
          </p:nvPr>
        </p:nvSpPr>
        <p:spPr/>
        <p:txBody>
          <a:bodyPr/>
          <a:lstStyle/>
          <a:p>
            <a:r>
              <a:rPr lang="de-DE"/>
              <a:t>AZSV / 9.12.2019</a:t>
            </a:r>
            <a:endParaRPr lang="de-DE" sz="600"/>
          </a:p>
        </p:txBody>
      </p:sp>
    </p:spTree>
    <p:extLst>
      <p:ext uri="{BB962C8B-B14F-4D97-AF65-F5344CB8AC3E}">
        <p14:creationId xmlns:p14="http://schemas.microsoft.com/office/powerpoint/2010/main" val="105212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Christoph Flury / Vizedirektor BABS</a:t>
            </a:r>
            <a:endParaRPr lang="de-DE" dirty="0"/>
          </a:p>
        </p:txBody>
      </p:sp>
      <p:sp>
        <p:nvSpPr>
          <p:cNvPr id="8" name="Titel 1"/>
          <p:cNvSpPr txBox="1">
            <a:spLocks/>
          </p:cNvSpPr>
          <p:nvPr/>
        </p:nvSpPr>
        <p:spPr bwMode="auto">
          <a:xfrm>
            <a:off x="1287214" y="327525"/>
            <a:ext cx="7461250" cy="47826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eaLnBrk="1" hangingPunct="1"/>
            <a:r>
              <a:rPr lang="de-CH" sz="2000" kern="0" dirty="0"/>
              <a:t>Ein Gesetz – zwei Verordnungen</a:t>
            </a:r>
          </a:p>
        </p:txBody>
      </p:sp>
      <p:sp>
        <p:nvSpPr>
          <p:cNvPr id="2" name="Datumsplatzhalter 1"/>
          <p:cNvSpPr>
            <a:spLocks noGrp="1"/>
          </p:cNvSpPr>
          <p:nvPr>
            <p:ph type="dt" sz="half" idx="11"/>
          </p:nvPr>
        </p:nvSpPr>
        <p:spPr/>
        <p:txBody>
          <a:bodyPr/>
          <a:lstStyle/>
          <a:p>
            <a:r>
              <a:rPr lang="de-DE"/>
              <a:t>AZSV / 9.12.2019</a:t>
            </a:r>
            <a:endParaRPr lang="de-DE" sz="600"/>
          </a:p>
        </p:txBody>
      </p:sp>
      <p:pic>
        <p:nvPicPr>
          <p:cNvPr id="15" name="Grafik 14"/>
          <p:cNvPicPr>
            <a:picLocks noChangeAspect="1"/>
          </p:cNvPicPr>
          <p:nvPr/>
        </p:nvPicPr>
        <p:blipFill>
          <a:blip r:embed="rId3" cstate="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467544" y="908720"/>
            <a:ext cx="3286326" cy="468000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6" name="Grafik 15"/>
          <p:cNvPicPr>
            <a:picLocks noChangeAspect="1"/>
          </p:cNvPicPr>
          <p:nvPr/>
        </p:nvPicPr>
        <p:blipFill>
          <a:blip r:embed="rId4" cstate="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2954750" y="1145822"/>
            <a:ext cx="3305315" cy="468000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7" name="Grafik 16"/>
          <p:cNvPicPr>
            <a:picLocks noChangeAspect="1"/>
          </p:cNvPicPr>
          <p:nvPr/>
        </p:nvPicPr>
        <p:blipFill>
          <a:blip r:embed="rId5" cstate="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5460944" y="1382924"/>
            <a:ext cx="3287520" cy="468000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11" name="Textfeld 10"/>
          <p:cNvSpPr txBox="1"/>
          <p:nvPr/>
        </p:nvSpPr>
        <p:spPr>
          <a:xfrm>
            <a:off x="5496211" y="1844824"/>
            <a:ext cx="1872208" cy="584775"/>
          </a:xfrm>
          <a:prstGeom prst="rect">
            <a:avLst/>
          </a:prstGeom>
          <a:solidFill>
            <a:srgbClr val="FFFFFF">
              <a:alpha val="50196"/>
            </a:srgbClr>
          </a:solidFill>
        </p:spPr>
        <p:txBody>
          <a:bodyPr wrap="square" rtlCol="0">
            <a:spAutoFit/>
          </a:bodyPr>
          <a:lstStyle/>
          <a:p>
            <a:r>
              <a:rPr lang="de-CH" sz="3200" b="1" dirty="0"/>
              <a:t>ZSV</a:t>
            </a:r>
          </a:p>
        </p:txBody>
      </p:sp>
      <p:sp>
        <p:nvSpPr>
          <p:cNvPr id="12" name="Textfeld 11"/>
          <p:cNvSpPr txBox="1"/>
          <p:nvPr/>
        </p:nvSpPr>
        <p:spPr>
          <a:xfrm>
            <a:off x="3170774" y="1695193"/>
            <a:ext cx="1872208" cy="584775"/>
          </a:xfrm>
          <a:prstGeom prst="rect">
            <a:avLst/>
          </a:prstGeom>
          <a:solidFill>
            <a:srgbClr val="FFFFFF">
              <a:alpha val="50196"/>
            </a:srgbClr>
          </a:solidFill>
        </p:spPr>
        <p:txBody>
          <a:bodyPr wrap="square" rtlCol="0">
            <a:spAutoFit/>
          </a:bodyPr>
          <a:lstStyle/>
          <a:p>
            <a:r>
              <a:rPr lang="de-CH" sz="3200" b="1" dirty="0" err="1"/>
              <a:t>BevSV</a:t>
            </a:r>
            <a:endParaRPr lang="de-CH" sz="3200" b="1" dirty="0"/>
          </a:p>
        </p:txBody>
      </p:sp>
      <p:sp>
        <p:nvSpPr>
          <p:cNvPr id="5" name="Textfeld 4"/>
          <p:cNvSpPr txBox="1"/>
          <p:nvPr/>
        </p:nvSpPr>
        <p:spPr>
          <a:xfrm>
            <a:off x="775043" y="1426461"/>
            <a:ext cx="1872208" cy="584775"/>
          </a:xfrm>
          <a:prstGeom prst="rect">
            <a:avLst/>
          </a:prstGeom>
          <a:solidFill>
            <a:srgbClr val="FFFFFF">
              <a:alpha val="50196"/>
            </a:srgbClr>
          </a:solidFill>
        </p:spPr>
        <p:txBody>
          <a:bodyPr wrap="square" rtlCol="0">
            <a:spAutoFit/>
          </a:bodyPr>
          <a:lstStyle/>
          <a:p>
            <a:r>
              <a:rPr lang="de-CH" sz="3200" b="1" dirty="0"/>
              <a:t>BZG</a:t>
            </a:r>
          </a:p>
        </p:txBody>
      </p:sp>
    </p:spTree>
    <p:extLst>
      <p:ext uri="{BB962C8B-B14F-4D97-AF65-F5344CB8AC3E}">
        <p14:creationId xmlns:p14="http://schemas.microsoft.com/office/powerpoint/2010/main" val="59570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1"/>
          </p:nvPr>
        </p:nvSpPr>
        <p:spPr/>
        <p:txBody>
          <a:bodyPr/>
          <a:lstStyle/>
          <a:p>
            <a:pPr>
              <a:defRPr/>
            </a:pPr>
            <a:r>
              <a:rPr lang="de-DE"/>
              <a:t>AZSV / 9.12.2019</a:t>
            </a:r>
            <a:endParaRPr lang="de-DE" sz="100" dirty="0"/>
          </a:p>
        </p:txBody>
      </p:sp>
      <p:sp>
        <p:nvSpPr>
          <p:cNvPr id="2" name="Fußzeilenplatzhalter 1"/>
          <p:cNvSpPr>
            <a:spLocks noGrp="1"/>
          </p:cNvSpPr>
          <p:nvPr>
            <p:ph type="ftr" sz="quarter" idx="10"/>
          </p:nvPr>
        </p:nvSpPr>
        <p:spPr/>
        <p:txBody>
          <a:bodyPr/>
          <a:lstStyle/>
          <a:p>
            <a:pPr>
              <a:defRPr/>
            </a:pPr>
            <a:r>
              <a:rPr lang="de-CH"/>
              <a:t>Christoph Flury / Vizedirektor BABS</a:t>
            </a:r>
            <a:endParaRPr lang="de-DE" dirty="0"/>
          </a:p>
        </p:txBody>
      </p:sp>
      <p:sp>
        <p:nvSpPr>
          <p:cNvPr id="5" name="Titel 1"/>
          <p:cNvSpPr>
            <a:spLocks noGrp="1"/>
          </p:cNvSpPr>
          <p:nvPr>
            <p:ph type="title"/>
          </p:nvPr>
        </p:nvSpPr>
        <p:spPr>
          <a:xfrm>
            <a:off x="1268413" y="279400"/>
            <a:ext cx="7461250" cy="410213"/>
          </a:xfrm>
        </p:spPr>
        <p:txBody>
          <a:bodyPr/>
          <a:lstStyle/>
          <a:p>
            <a:r>
              <a:rPr lang="de-CH" sz="2000" dirty="0"/>
              <a:t>Ausbildungssystem und Ausbildungsdauer</a:t>
            </a:r>
          </a:p>
        </p:txBody>
      </p:sp>
      <p:graphicFrame>
        <p:nvGraphicFramePr>
          <p:cNvPr id="6" name="Tabelle 5"/>
          <p:cNvGraphicFramePr>
            <a:graphicFrameLocks noGrp="1"/>
          </p:cNvGraphicFramePr>
          <p:nvPr/>
        </p:nvGraphicFramePr>
        <p:xfrm>
          <a:off x="539552" y="1011901"/>
          <a:ext cx="8280920" cy="5036882"/>
        </p:xfrm>
        <a:graphic>
          <a:graphicData uri="http://schemas.openxmlformats.org/drawingml/2006/table">
            <a:tbl>
              <a:tblPr firstRow="1" bandRow="1"/>
              <a:tblGrid>
                <a:gridCol w="1152128">
                  <a:extLst>
                    <a:ext uri="{9D8B030D-6E8A-4147-A177-3AD203B41FA5}">
                      <a16:colId xmlns:a16="http://schemas.microsoft.com/office/drawing/2014/main" val="2142578125"/>
                    </a:ext>
                  </a:extLst>
                </a:gridCol>
                <a:gridCol w="2448272">
                  <a:extLst>
                    <a:ext uri="{9D8B030D-6E8A-4147-A177-3AD203B41FA5}">
                      <a16:colId xmlns:a16="http://schemas.microsoft.com/office/drawing/2014/main" val="3341644955"/>
                    </a:ext>
                  </a:extLst>
                </a:gridCol>
                <a:gridCol w="2664296">
                  <a:extLst>
                    <a:ext uri="{9D8B030D-6E8A-4147-A177-3AD203B41FA5}">
                      <a16:colId xmlns:a16="http://schemas.microsoft.com/office/drawing/2014/main" val="1373355806"/>
                    </a:ext>
                  </a:extLst>
                </a:gridCol>
                <a:gridCol w="936104">
                  <a:extLst>
                    <a:ext uri="{9D8B030D-6E8A-4147-A177-3AD203B41FA5}">
                      <a16:colId xmlns:a16="http://schemas.microsoft.com/office/drawing/2014/main" val="1175698546"/>
                    </a:ext>
                  </a:extLst>
                </a:gridCol>
                <a:gridCol w="1080120">
                  <a:extLst>
                    <a:ext uri="{9D8B030D-6E8A-4147-A177-3AD203B41FA5}">
                      <a16:colId xmlns:a16="http://schemas.microsoft.com/office/drawing/2014/main" val="3111586215"/>
                    </a:ext>
                  </a:extLst>
                </a:gridCol>
              </a:tblGrid>
              <a:tr h="36275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CH" sz="1600" noProof="0" dirty="0"/>
                        <a:t>Stufe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7C01"/>
                    </a:solidFill>
                  </a:tcPr>
                </a:tc>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CH" sz="1600" noProof="0" dirty="0"/>
                        <a:t>Ausbildungskurse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7C01"/>
                    </a:solidFill>
                  </a:tcPr>
                </a:tc>
                <a:tc hMerge="1">
                  <a:txBody>
                    <a:bodyPr/>
                    <a:lstStyle/>
                    <a:p>
                      <a:endParaRPr lang="de-CH"/>
                    </a:p>
                  </a:txBody>
                  <a:tcPr/>
                </a:tc>
                <a:tc hMerge="1">
                  <a:txBody>
                    <a:bodyPr/>
                    <a:lstStyle/>
                    <a:p>
                      <a:endParaRPr lang="de-CH" sz="1400" dirty="0"/>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CH" sz="1600" noProof="0" dirty="0"/>
                        <a:t>WK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7C01"/>
                    </a:solidFill>
                  </a:tcPr>
                </a:tc>
                <a:extLst>
                  <a:ext uri="{0D108BD9-81ED-4DB2-BD59-A6C34878D82A}">
                    <a16:rowId xmlns:a16="http://schemas.microsoft.com/office/drawing/2014/main" val="4134166669"/>
                  </a:ext>
                </a:extLst>
              </a:tr>
              <a:tr h="7102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600" b="1" noProof="0" dirty="0">
                          <a:solidFill>
                            <a:schemeClr val="bg1"/>
                          </a:solidFill>
                        </a:rPr>
                        <a:t>Mannsch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7C0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600" b="1" noProof="0" dirty="0"/>
                        <a:t>Grundausbildung</a:t>
                      </a:r>
                      <a:br>
                        <a:rPr lang="de-CH" sz="1600" b="1" noProof="0" dirty="0"/>
                      </a:br>
                      <a:r>
                        <a:rPr lang="de-CH" sz="1600" b="1" noProof="0" dirty="0"/>
                        <a:t>10 -19 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7"/>
                    </a:solidFill>
                  </a:tcPr>
                </a:tc>
                <a:tc>
                  <a:txBody>
                    <a:bodyPr/>
                    <a:lstStyle/>
                    <a:p>
                      <a:pPr algn="ctr"/>
                      <a:r>
                        <a:rPr lang="de-CH" sz="1600" b="1" noProof="0" dirty="0"/>
                        <a:t>Zusatzausbildung </a:t>
                      </a:r>
                      <a:br>
                        <a:rPr lang="de-CH" sz="1600" b="1" noProof="0" dirty="0"/>
                      </a:br>
                      <a:r>
                        <a:rPr lang="de-CH" sz="1600" b="1" noProof="0" dirty="0"/>
                        <a:t>für Spezialisten</a:t>
                      </a:r>
                    </a:p>
                    <a:p>
                      <a:pPr algn="ctr"/>
                      <a:r>
                        <a:rPr lang="de-CH" sz="1600" b="1" baseline="0" noProof="0" dirty="0"/>
                        <a:t>max. 19 Tage</a:t>
                      </a:r>
                      <a:endParaRPr lang="de-CH" sz="16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7"/>
                    </a:solidFill>
                  </a:tcPr>
                </a:tc>
                <a:tc rowSpan="8">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600" b="1" noProof="0" dirty="0"/>
                        <a:t>Weiterbildung für Kader und Spezialisten</a:t>
                      </a:r>
                    </a:p>
                    <a:p>
                      <a:pPr algn="ctr"/>
                      <a:r>
                        <a:rPr lang="de-CH" sz="1600" b="1" noProof="0" dirty="0"/>
                        <a:t>Dauer nach Bedarf (max. 5 Tage pro Jahr) </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7"/>
                    </a:solidFill>
                  </a:tcPr>
                </a:tc>
                <a:tc rowSpan="8">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600" b="1" noProof="0" dirty="0"/>
                        <a:t>Mind. 3 bis max. 21 Tage pro Jahr</a:t>
                      </a:r>
                      <a:endParaRPr lang="de-CH" sz="1600" b="1" baseline="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06E"/>
                    </a:solidFill>
                  </a:tcPr>
                </a:tc>
                <a:extLst>
                  <a:ext uri="{0D108BD9-81ED-4DB2-BD59-A6C34878D82A}">
                    <a16:rowId xmlns:a16="http://schemas.microsoft.com/office/drawing/2014/main" val="1315789203"/>
                  </a:ext>
                </a:extLst>
              </a:tr>
              <a:tr h="349150">
                <a:tc>
                  <a:txBody>
                    <a:bodyPr/>
                    <a:lstStyle/>
                    <a:p>
                      <a:endParaRPr lang="de-CH" sz="1600" b="1" noProof="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7C01"/>
                    </a:solidFill>
                  </a:tcPr>
                </a:tc>
                <a:tc gridSpan="2">
                  <a:txBody>
                    <a:bodyPr/>
                    <a:lstStyle/>
                    <a:p>
                      <a:pPr algn="ctr"/>
                      <a:r>
                        <a:rPr lang="de-CH" sz="1600" b="1" noProof="0" dirty="0"/>
                        <a:t>Kaderausbildung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06E"/>
                    </a:solidFill>
                  </a:tcPr>
                </a:tc>
                <a:tc hMerge="1">
                  <a:txBody>
                    <a:bodyPr/>
                    <a:lstStyle/>
                    <a:p>
                      <a:endParaRPr lang="de-CH"/>
                    </a:p>
                  </a:txBody>
                  <a:tcPr/>
                </a:tc>
                <a:tc vMerge="1">
                  <a:txBody>
                    <a:bodyPr/>
                    <a:lstStyle/>
                    <a:p>
                      <a:endParaRPr lang="de-CH"/>
                    </a:p>
                  </a:txBody>
                  <a:tcPr/>
                </a:tc>
                <a:tc vMerge="1">
                  <a:txBody>
                    <a:bodyPr/>
                    <a:lstStyle/>
                    <a:p>
                      <a:endParaRPr lang="de-CH"/>
                    </a:p>
                  </a:txBody>
                  <a:tcPr/>
                </a:tc>
                <a:extLst>
                  <a:ext uri="{0D108BD9-81ED-4DB2-BD59-A6C34878D82A}">
                    <a16:rowId xmlns:a16="http://schemas.microsoft.com/office/drawing/2014/main" val="1768649441"/>
                  </a:ext>
                </a:extLst>
              </a:tr>
              <a:tr h="387856">
                <a:tc>
                  <a:txBody>
                    <a:bodyPr/>
                    <a:lstStyle/>
                    <a:p>
                      <a:endParaRPr lang="de-CH" sz="1600" b="1" noProof="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7C0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b="1" noProof="0" dirty="0"/>
                        <a:t>Theoretischer Teil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06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b="1" noProof="0" dirty="0"/>
                        <a:t>Praktischer Teil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06E"/>
                    </a:solidFill>
                  </a:tcPr>
                </a:tc>
                <a:tc vMerge="1">
                  <a:txBody>
                    <a:bodyPr/>
                    <a:lstStyle/>
                    <a:p>
                      <a:endParaRPr lang="de-CH"/>
                    </a:p>
                  </a:txBody>
                  <a:tcPr/>
                </a:tc>
                <a:tc vMerge="1">
                  <a:txBody>
                    <a:bodyPr/>
                    <a:lstStyle/>
                    <a:p>
                      <a:endParaRPr lang="de-CH"/>
                    </a:p>
                  </a:txBody>
                  <a:tcPr/>
                </a:tc>
                <a:extLst>
                  <a:ext uri="{0D108BD9-81ED-4DB2-BD59-A6C34878D82A}">
                    <a16:rowId xmlns:a16="http://schemas.microsoft.com/office/drawing/2014/main" val="1034273818"/>
                  </a:ext>
                </a:extLst>
              </a:tr>
              <a:tr h="61880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600" b="1" noProof="0" dirty="0" err="1">
                          <a:solidFill>
                            <a:schemeClr val="bg1"/>
                          </a:solidFill>
                        </a:rPr>
                        <a:t>Grfhr</a:t>
                      </a:r>
                      <a:endParaRPr lang="de-CH" sz="1600" b="1" noProof="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7C0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de-CH" sz="1600" b="1" noProof="0" dirty="0"/>
                        <a:t>5 - 12 </a:t>
                      </a:r>
                      <a:r>
                        <a:rPr lang="de-CH" sz="1600" b="1" dirty="0"/>
                        <a:t>Tage</a:t>
                      </a:r>
                      <a:endParaRPr lang="de-CH" sz="16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7"/>
                    </a:solidFill>
                  </a:tcPr>
                </a:tc>
                <a:tc>
                  <a:txBody>
                    <a:bodyPr/>
                    <a:lstStyle/>
                    <a:p>
                      <a:pPr algn="ctr"/>
                      <a:r>
                        <a:rPr lang="de-CH" sz="1600" b="1" dirty="0"/>
                        <a:t>5 - 7 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7"/>
                    </a:solidFill>
                  </a:tcPr>
                </a:tc>
                <a:tc vMerge="1">
                  <a:txBody>
                    <a:bodyPr/>
                    <a:lstStyle/>
                    <a:p>
                      <a:endParaRPr lang="de-CH" sz="1400" dirty="0"/>
                    </a:p>
                  </a:txBody>
                  <a:tcPr/>
                </a:tc>
                <a:tc vMerge="1">
                  <a:txBody>
                    <a:bodyPr/>
                    <a:lstStyle/>
                    <a:p>
                      <a:endParaRPr lang="de-CH" sz="1400" dirty="0"/>
                    </a:p>
                  </a:txBody>
                  <a:tcPr/>
                </a:tc>
                <a:extLst>
                  <a:ext uri="{0D108BD9-81ED-4DB2-BD59-A6C34878D82A}">
                    <a16:rowId xmlns:a16="http://schemas.microsoft.com/office/drawing/2014/main" val="3546753585"/>
                  </a:ext>
                </a:extLst>
              </a:tr>
              <a:tr h="623839">
                <a:tc>
                  <a:txBody>
                    <a:bodyPr/>
                    <a:lstStyle/>
                    <a:p>
                      <a:r>
                        <a:rPr lang="de-CH" sz="1600" b="1" noProof="0" dirty="0" err="1">
                          <a:solidFill>
                            <a:schemeClr val="bg1"/>
                          </a:solidFill>
                        </a:rPr>
                        <a:t>Zfhr</a:t>
                      </a:r>
                      <a:endParaRPr lang="de-CH" sz="1600" b="1" noProof="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7C01"/>
                    </a:solidFill>
                  </a:tcPr>
                </a:tc>
                <a:tc>
                  <a:txBody>
                    <a:bodyPr/>
                    <a:lstStyle/>
                    <a:p>
                      <a:pPr algn="ctr"/>
                      <a:r>
                        <a:rPr lang="de-CH" sz="1600" b="1" noProof="0" dirty="0"/>
                        <a:t>10 </a:t>
                      </a:r>
                      <a:r>
                        <a:rPr lang="de-CH" sz="1600" b="1" dirty="0"/>
                        <a:t>Tage</a:t>
                      </a:r>
                      <a:endParaRPr lang="de-CH" sz="16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06E"/>
                    </a:solidFill>
                  </a:tcPr>
                </a:tc>
                <a:tc>
                  <a:txBody>
                    <a:bodyPr/>
                    <a:lstStyle/>
                    <a:p>
                      <a:pPr algn="ctr"/>
                      <a:r>
                        <a:rPr lang="de-CH" sz="1600" b="1" noProof="0" dirty="0"/>
                        <a:t>5 - 9 </a:t>
                      </a:r>
                      <a:r>
                        <a:rPr lang="de-CH" sz="1600" b="1" dirty="0"/>
                        <a:t>Tage</a:t>
                      </a:r>
                      <a:endParaRPr lang="de-CH" sz="16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06E"/>
                    </a:solidFill>
                  </a:tcPr>
                </a:tc>
                <a:tc vMerge="1">
                  <a:txBody>
                    <a:bodyPr/>
                    <a:lstStyle/>
                    <a:p>
                      <a:endParaRPr lang="de-CH"/>
                    </a:p>
                  </a:txBody>
                  <a:tcPr/>
                </a:tc>
                <a:tc vMerge="1">
                  <a:txBody>
                    <a:bodyPr/>
                    <a:lstStyle/>
                    <a:p>
                      <a:endParaRPr lang="de-CH"/>
                    </a:p>
                  </a:txBody>
                  <a:tcPr/>
                </a:tc>
                <a:extLst>
                  <a:ext uri="{0D108BD9-81ED-4DB2-BD59-A6C34878D82A}">
                    <a16:rowId xmlns:a16="http://schemas.microsoft.com/office/drawing/2014/main" val="2814785289"/>
                  </a:ext>
                </a:extLst>
              </a:tr>
              <a:tr h="623839">
                <a:tc>
                  <a:txBody>
                    <a:bodyPr/>
                    <a:lstStyle/>
                    <a:p>
                      <a:r>
                        <a:rPr lang="de-CH" sz="1600" b="1" noProof="0" dirty="0">
                          <a:solidFill>
                            <a:schemeClr val="bg1"/>
                          </a:solidFill>
                        </a:rPr>
                        <a:t>Kp </a:t>
                      </a:r>
                      <a:r>
                        <a:rPr lang="de-CH" sz="1600" b="1" noProof="0" dirty="0" err="1">
                          <a:solidFill>
                            <a:schemeClr val="bg1"/>
                          </a:solidFill>
                        </a:rPr>
                        <a:t>Kdt</a:t>
                      </a:r>
                      <a:endParaRPr lang="de-CH" sz="1600" b="1" noProof="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7C01"/>
                    </a:solidFill>
                  </a:tcPr>
                </a:tc>
                <a:tc>
                  <a:txBody>
                    <a:bodyPr/>
                    <a:lstStyle/>
                    <a:p>
                      <a:pPr algn="ctr"/>
                      <a:r>
                        <a:rPr lang="de-CH" sz="1600" b="1" noProof="0" dirty="0"/>
                        <a:t>5 - 10 </a:t>
                      </a:r>
                      <a:r>
                        <a:rPr lang="de-CH" sz="1600" b="1" dirty="0"/>
                        <a:t>Tage</a:t>
                      </a:r>
                      <a:endParaRPr lang="de-CH" sz="16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7"/>
                    </a:solidFill>
                  </a:tcPr>
                </a:tc>
                <a:tc>
                  <a:txBody>
                    <a:bodyPr/>
                    <a:lstStyle/>
                    <a:p>
                      <a:pPr algn="ctr"/>
                      <a:r>
                        <a:rPr lang="de-CH" sz="1600" b="1" noProof="0" dirty="0"/>
                        <a:t>5 - 9 </a:t>
                      </a:r>
                      <a:r>
                        <a:rPr lang="de-CH" sz="1600" b="1" dirty="0"/>
                        <a:t>Tage</a:t>
                      </a:r>
                      <a:endParaRPr lang="de-CH" sz="16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7"/>
                    </a:solidFill>
                  </a:tcPr>
                </a:tc>
                <a:tc vMerge="1">
                  <a:txBody>
                    <a:bodyPr/>
                    <a:lstStyle/>
                    <a:p>
                      <a:endParaRPr lang="de-CH"/>
                    </a:p>
                  </a:txBody>
                  <a:tcPr/>
                </a:tc>
                <a:tc vMerge="1">
                  <a:txBody>
                    <a:bodyPr/>
                    <a:lstStyle/>
                    <a:p>
                      <a:endParaRPr lang="de-CH"/>
                    </a:p>
                  </a:txBody>
                  <a:tcPr/>
                </a:tc>
                <a:extLst>
                  <a:ext uri="{0D108BD9-81ED-4DB2-BD59-A6C34878D82A}">
                    <a16:rowId xmlns:a16="http://schemas.microsoft.com/office/drawing/2014/main" val="2478991232"/>
                  </a:ext>
                </a:extLst>
              </a:tr>
              <a:tr h="623839">
                <a:tc>
                  <a:txBody>
                    <a:bodyPr/>
                    <a:lstStyle/>
                    <a:p>
                      <a:r>
                        <a:rPr lang="de-CH" sz="1600" b="1" noProof="0" dirty="0">
                          <a:solidFill>
                            <a:schemeClr val="bg1"/>
                          </a:solidFill>
                        </a:rPr>
                        <a:t>Bat </a:t>
                      </a:r>
                      <a:r>
                        <a:rPr lang="de-CH" sz="1600" b="1" noProof="0" dirty="0" err="1">
                          <a:solidFill>
                            <a:schemeClr val="bg1"/>
                          </a:solidFill>
                        </a:rPr>
                        <a:t>Kdt</a:t>
                      </a:r>
                      <a:endParaRPr lang="de-CH" sz="1600" b="1" noProof="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7C01"/>
                    </a:solidFill>
                  </a:tcPr>
                </a:tc>
                <a:tc>
                  <a:txBody>
                    <a:bodyPr/>
                    <a:lstStyle/>
                    <a:p>
                      <a:pPr algn="ctr"/>
                      <a:r>
                        <a:rPr lang="de-CH" sz="1600" b="1" noProof="0" dirty="0"/>
                        <a:t>5</a:t>
                      </a:r>
                      <a:r>
                        <a:rPr lang="de-CH" sz="1600" b="1" baseline="0" noProof="0" dirty="0"/>
                        <a:t> - </a:t>
                      </a:r>
                      <a:r>
                        <a:rPr lang="de-CH" sz="1600" b="1" noProof="0" dirty="0"/>
                        <a:t>12 </a:t>
                      </a:r>
                      <a:r>
                        <a:rPr lang="de-CH" sz="1600" b="1" dirty="0"/>
                        <a:t>Tage</a:t>
                      </a:r>
                      <a:endParaRPr lang="de-CH" sz="16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06E"/>
                    </a:solidFill>
                  </a:tcPr>
                </a:tc>
                <a:tc>
                  <a:txBody>
                    <a:bodyPr/>
                    <a:lstStyle/>
                    <a:p>
                      <a:endParaRPr lang="de-CH"/>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06E"/>
                    </a:solidFill>
                  </a:tcPr>
                </a:tc>
                <a:tc vMerge="1">
                  <a:txBody>
                    <a:bodyPr/>
                    <a:lstStyle/>
                    <a:p>
                      <a:endParaRPr lang="de-CH"/>
                    </a:p>
                  </a:txBody>
                  <a:tcPr/>
                </a:tc>
                <a:tc vMerge="1">
                  <a:txBody>
                    <a:bodyPr/>
                    <a:lstStyle/>
                    <a:p>
                      <a:endParaRPr lang="de-CH"/>
                    </a:p>
                  </a:txBody>
                  <a:tcPr/>
                </a:tc>
                <a:extLst>
                  <a:ext uri="{0D108BD9-81ED-4DB2-BD59-A6C34878D82A}">
                    <a16:rowId xmlns:a16="http://schemas.microsoft.com/office/drawing/2014/main" val="1593834021"/>
                  </a:ext>
                </a:extLst>
              </a:tr>
              <a:tr h="623839">
                <a:tc>
                  <a:txBody>
                    <a:bodyPr/>
                    <a:lstStyle/>
                    <a:p>
                      <a:r>
                        <a:rPr lang="de-CH" sz="1600" b="1" noProof="0" dirty="0">
                          <a:solidFill>
                            <a:schemeClr val="bg1"/>
                          </a:solidFill>
                        </a:rPr>
                        <a:t>Off FO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7C0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b="1" noProof="0" dirty="0"/>
                        <a:t>19 </a:t>
                      </a:r>
                      <a:r>
                        <a:rPr lang="de-CH" sz="1600" b="1" dirty="0"/>
                        <a:t>Tage</a:t>
                      </a:r>
                      <a:endParaRPr lang="de-CH" sz="16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7"/>
                    </a:solidFill>
                  </a:tcPr>
                </a:tc>
                <a:tc>
                  <a:txBody>
                    <a:bodyPr/>
                    <a:lstStyle/>
                    <a:p>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7"/>
                    </a:solidFill>
                  </a:tcPr>
                </a:tc>
                <a:tc vMerge="1">
                  <a:txBody>
                    <a:bodyPr/>
                    <a:lstStyle/>
                    <a:p>
                      <a:endParaRPr lang="de-CH"/>
                    </a:p>
                  </a:txBody>
                  <a:tcPr/>
                </a:tc>
                <a:tc vMerge="1">
                  <a:txBody>
                    <a:bodyPr/>
                    <a:lstStyle/>
                    <a:p>
                      <a:endParaRPr lang="de-CH"/>
                    </a:p>
                  </a:txBody>
                  <a:tcPr/>
                </a:tc>
                <a:extLst>
                  <a:ext uri="{0D108BD9-81ED-4DB2-BD59-A6C34878D82A}">
                    <a16:rowId xmlns:a16="http://schemas.microsoft.com/office/drawing/2014/main" val="130224372"/>
                  </a:ext>
                </a:extLst>
              </a:tr>
            </a:tbl>
          </a:graphicData>
        </a:graphic>
      </p:graphicFrame>
    </p:spTree>
    <p:extLst>
      <p:ext uri="{BB962C8B-B14F-4D97-AF65-F5344CB8AC3E}">
        <p14:creationId xmlns:p14="http://schemas.microsoft.com/office/powerpoint/2010/main" val="2252974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1"/>
          </p:nvPr>
        </p:nvSpPr>
        <p:spPr/>
        <p:txBody>
          <a:bodyPr/>
          <a:lstStyle/>
          <a:p>
            <a:pPr>
              <a:defRPr/>
            </a:pPr>
            <a:r>
              <a:rPr lang="de-DE"/>
              <a:t>AZSV / 9.12.2019</a:t>
            </a:r>
            <a:endParaRPr lang="de-DE" sz="100" dirty="0"/>
          </a:p>
        </p:txBody>
      </p:sp>
      <p:sp>
        <p:nvSpPr>
          <p:cNvPr id="2" name="Fußzeilenplatzhalter 1"/>
          <p:cNvSpPr>
            <a:spLocks noGrp="1"/>
          </p:cNvSpPr>
          <p:nvPr>
            <p:ph type="ftr" sz="quarter" idx="10"/>
          </p:nvPr>
        </p:nvSpPr>
        <p:spPr/>
        <p:txBody>
          <a:bodyPr/>
          <a:lstStyle/>
          <a:p>
            <a:pPr>
              <a:defRPr/>
            </a:pPr>
            <a:r>
              <a:rPr lang="de-CH"/>
              <a:t>Christoph Flury / Vizedirektor BABS</a:t>
            </a:r>
            <a:endParaRPr lang="de-DE" dirty="0"/>
          </a:p>
        </p:txBody>
      </p:sp>
      <p:sp>
        <p:nvSpPr>
          <p:cNvPr id="5" name="Titel 1"/>
          <p:cNvSpPr>
            <a:spLocks noGrp="1"/>
          </p:cNvSpPr>
          <p:nvPr>
            <p:ph type="title"/>
          </p:nvPr>
        </p:nvSpPr>
        <p:spPr>
          <a:xfrm>
            <a:off x="1268413" y="279400"/>
            <a:ext cx="7461250" cy="672906"/>
          </a:xfrm>
        </p:spPr>
        <p:txBody>
          <a:bodyPr/>
          <a:lstStyle/>
          <a:p>
            <a:r>
              <a:rPr lang="de-CH" sz="2000" dirty="0"/>
              <a:t>Aufgebot und geleistete Diensttage </a:t>
            </a:r>
            <a:br>
              <a:rPr lang="de-CH" sz="2000" dirty="0"/>
            </a:br>
            <a:r>
              <a:rPr lang="de-CH" sz="1800" b="0" dirty="0"/>
              <a:t>(Auswertung PISA für das Jahr 2018)</a:t>
            </a:r>
          </a:p>
        </p:txBody>
      </p:sp>
      <p:sp>
        <p:nvSpPr>
          <p:cNvPr id="3" name="Textfeld 2"/>
          <p:cNvSpPr txBox="1"/>
          <p:nvPr/>
        </p:nvSpPr>
        <p:spPr>
          <a:xfrm>
            <a:off x="1187623" y="1409288"/>
            <a:ext cx="7630939" cy="2523768"/>
          </a:xfrm>
          <a:prstGeom prst="rect">
            <a:avLst/>
          </a:prstGeom>
          <a:solidFill>
            <a:srgbClr val="FFD393"/>
          </a:solidFill>
        </p:spPr>
        <p:txBody>
          <a:bodyPr wrap="square" rtlCol="0">
            <a:spAutoFit/>
          </a:bodyPr>
          <a:lstStyle/>
          <a:p>
            <a:pPr algn="l">
              <a:spcBef>
                <a:spcPts val="600"/>
              </a:spcBef>
              <a:spcAft>
                <a:spcPts val="600"/>
              </a:spcAft>
              <a:tabLst>
                <a:tab pos="7358063" algn="r"/>
              </a:tabLst>
            </a:pPr>
            <a:r>
              <a:rPr lang="de-CH" sz="1800" dirty="0"/>
              <a:t>Haben eine Dienstleistung absolviert:	rund 64'000 </a:t>
            </a:r>
            <a:r>
              <a:rPr lang="de-CH" sz="1800" dirty="0" err="1"/>
              <a:t>AdZS</a:t>
            </a:r>
            <a:r>
              <a:rPr lang="de-CH" sz="1800" dirty="0"/>
              <a:t> </a:t>
            </a:r>
          </a:p>
          <a:p>
            <a:pPr algn="l">
              <a:spcBef>
                <a:spcPts val="600"/>
              </a:spcBef>
              <a:spcAft>
                <a:spcPts val="600"/>
              </a:spcAft>
              <a:tabLst>
                <a:tab pos="7358063" algn="r"/>
              </a:tabLst>
            </a:pPr>
            <a:r>
              <a:rPr lang="de-CH" sz="1800" dirty="0"/>
              <a:t>Geleistete Diensttage total:	rund 402'000 DT</a:t>
            </a:r>
          </a:p>
          <a:p>
            <a:pPr algn="l">
              <a:spcBef>
                <a:spcPts val="600"/>
              </a:spcBef>
              <a:spcAft>
                <a:spcPts val="600"/>
              </a:spcAft>
              <a:tabLst>
                <a:tab pos="7358063" algn="r"/>
              </a:tabLst>
            </a:pPr>
            <a:r>
              <a:rPr lang="de-CH" sz="1800" dirty="0"/>
              <a:t>Durchschnittliche Dienstleistungsdauer pro </a:t>
            </a:r>
            <a:r>
              <a:rPr lang="de-CH" sz="1800" dirty="0" err="1"/>
              <a:t>AdZS</a:t>
            </a:r>
            <a:r>
              <a:rPr lang="de-CH" sz="1800" dirty="0"/>
              <a:t>:	ca. 6 DT</a:t>
            </a:r>
          </a:p>
          <a:p>
            <a:pPr algn="l">
              <a:spcBef>
                <a:spcPts val="600"/>
              </a:spcBef>
              <a:spcAft>
                <a:spcPts val="600"/>
              </a:spcAft>
              <a:tabLst>
                <a:tab pos="7358063" algn="r"/>
              </a:tabLst>
            </a:pPr>
            <a:endParaRPr lang="de-CH" sz="1800" dirty="0"/>
          </a:p>
          <a:p>
            <a:pPr algn="l">
              <a:spcBef>
                <a:spcPts val="600"/>
              </a:spcBef>
              <a:spcAft>
                <a:spcPts val="600"/>
              </a:spcAft>
              <a:tabLst>
                <a:tab pos="7358063" algn="r"/>
              </a:tabLst>
            </a:pPr>
            <a:r>
              <a:rPr lang="de-CH" sz="1800" dirty="0"/>
              <a:t>Gesamtbestand (2018):	rund 75'000 </a:t>
            </a:r>
            <a:r>
              <a:rPr lang="de-CH" sz="1800" dirty="0" err="1"/>
              <a:t>AdZS</a:t>
            </a:r>
            <a:r>
              <a:rPr lang="de-CH" sz="1800" dirty="0"/>
              <a:t> </a:t>
            </a:r>
          </a:p>
          <a:p>
            <a:pPr algn="l">
              <a:spcBef>
                <a:spcPts val="600"/>
              </a:spcBef>
              <a:spcAft>
                <a:spcPts val="600"/>
              </a:spcAft>
              <a:tabLst>
                <a:tab pos="7358063" algn="r"/>
              </a:tabLst>
            </a:pPr>
            <a:r>
              <a:rPr lang="de-CH" sz="1800" dirty="0"/>
              <a:t>Haben 2018 keinen Dienst geleistet </a:t>
            </a:r>
            <a:r>
              <a:rPr lang="de-CH" sz="1800" b="1" dirty="0"/>
              <a:t>*)</a:t>
            </a:r>
            <a:r>
              <a:rPr lang="de-CH" sz="1800" dirty="0"/>
              <a:t>: 	rund 11'000 </a:t>
            </a:r>
            <a:r>
              <a:rPr lang="de-CH" sz="1800" dirty="0" err="1"/>
              <a:t>AdZS</a:t>
            </a:r>
            <a:r>
              <a:rPr lang="de-CH" sz="1800" dirty="0"/>
              <a:t> (11%) </a:t>
            </a:r>
            <a:endParaRPr lang="de-CH" sz="1800" b="1" dirty="0"/>
          </a:p>
        </p:txBody>
      </p:sp>
      <p:sp>
        <p:nvSpPr>
          <p:cNvPr id="4" name="Textfeld 3"/>
          <p:cNvSpPr txBox="1"/>
          <p:nvPr/>
        </p:nvSpPr>
        <p:spPr>
          <a:xfrm>
            <a:off x="1187623" y="4293096"/>
            <a:ext cx="7630939" cy="1415772"/>
          </a:xfrm>
          <a:prstGeom prst="rect">
            <a:avLst/>
          </a:prstGeom>
          <a:noFill/>
        </p:spPr>
        <p:txBody>
          <a:bodyPr wrap="square" rtlCol="0">
            <a:spAutoFit/>
          </a:bodyPr>
          <a:lstStyle/>
          <a:p>
            <a:pPr algn="l">
              <a:spcBef>
                <a:spcPts val="600"/>
              </a:spcBef>
              <a:spcAft>
                <a:spcPts val="600"/>
              </a:spcAft>
              <a:tabLst>
                <a:tab pos="361950" algn="l"/>
              </a:tabLst>
            </a:pPr>
            <a:r>
              <a:rPr lang="de-CH" sz="1800" b="1" dirty="0"/>
              <a:t>*) </a:t>
            </a:r>
            <a:r>
              <a:rPr lang="de-CH" sz="1600" dirty="0"/>
              <a:t>	Mögliche Gründe:</a:t>
            </a:r>
          </a:p>
          <a:p>
            <a:pPr marL="630238" indent="-180975" algn="l">
              <a:spcBef>
                <a:spcPts val="600"/>
              </a:spcBef>
              <a:spcAft>
                <a:spcPts val="600"/>
              </a:spcAft>
              <a:buFont typeface="Arial" panose="020B0604020202020204" pitchFamily="34" charset="0"/>
              <a:buChar char="•"/>
            </a:pPr>
            <a:r>
              <a:rPr lang="de-CH" sz="1600" dirty="0"/>
              <a:t>Dienstverschiebung oder kein Dienstantritt aus persönlichen/ gesundheitlichen Gründen (Hauptgrund);</a:t>
            </a:r>
          </a:p>
          <a:p>
            <a:pPr marL="630238" indent="-180975" algn="l">
              <a:spcBef>
                <a:spcPts val="600"/>
              </a:spcBef>
              <a:spcAft>
                <a:spcPts val="600"/>
              </a:spcAft>
              <a:buFont typeface="Arial" panose="020B0604020202020204" pitchFamily="34" charset="0"/>
              <a:buChar char="•"/>
            </a:pPr>
            <a:r>
              <a:rPr lang="de-CH" sz="1600" dirty="0"/>
              <a:t>Nicht aufgeboten (schwierig abzuschätzen; nicht sehr wahrscheinlich)</a:t>
            </a:r>
          </a:p>
        </p:txBody>
      </p:sp>
    </p:spTree>
    <p:extLst>
      <p:ext uri="{BB962C8B-B14F-4D97-AF65-F5344CB8AC3E}">
        <p14:creationId xmlns:p14="http://schemas.microsoft.com/office/powerpoint/2010/main" val="2028990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09"/>
            <a:ext cx="7920880" cy="636461"/>
          </a:xfrm>
        </p:spPr>
        <p:txBody>
          <a:bodyPr/>
          <a:lstStyle/>
          <a:p>
            <a:pPr lvl="1"/>
            <a:r>
              <a:rPr lang="de-CH" sz="2000" dirty="0"/>
              <a:t>Rechte und Pflichten der Schutzdienstpflichtigen</a:t>
            </a:r>
            <a:br>
              <a:rPr lang="de-CH" sz="2000" dirty="0"/>
            </a:br>
            <a:r>
              <a:rPr lang="de-CH" sz="2000" dirty="0"/>
              <a:t>Strafbestimmungen</a:t>
            </a:r>
            <a:endParaRPr lang="de-CH" sz="1800" b="0" dirty="0">
              <a:solidFill>
                <a:srgbClr val="FF0000"/>
              </a:solidFill>
            </a:endParaRPr>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sp>
        <p:nvSpPr>
          <p:cNvPr id="2" name="Textfeld 1"/>
          <p:cNvSpPr txBox="1"/>
          <p:nvPr/>
        </p:nvSpPr>
        <p:spPr>
          <a:xfrm>
            <a:off x="446746" y="1429320"/>
            <a:ext cx="8517741" cy="4231928"/>
          </a:xfrm>
          <a:prstGeom prst="rect">
            <a:avLst/>
          </a:prstGeom>
          <a:solidFill>
            <a:schemeClr val="bg1">
              <a:lumMod val="95000"/>
            </a:schemeClr>
          </a:solidFill>
          <a:ln>
            <a:solidFill>
              <a:schemeClr val="bg2"/>
            </a:solidFill>
          </a:ln>
        </p:spPr>
        <p:txBody>
          <a:bodyPr wrap="square" rtlCol="0">
            <a:spAutoFit/>
          </a:bodyPr>
          <a:lstStyle/>
          <a:p>
            <a:pPr algn="l">
              <a:spcBef>
                <a:spcPts val="300"/>
              </a:spcBef>
              <a:spcAft>
                <a:spcPts val="300"/>
              </a:spcAft>
            </a:pPr>
            <a:r>
              <a:rPr lang="de-CH" sz="1600" b="1" dirty="0"/>
              <a:t>E- BZG	</a:t>
            </a:r>
            <a:r>
              <a:rPr lang="de-CH" sz="1600" dirty="0"/>
              <a:t>Art. 45	Pflichten</a:t>
            </a:r>
          </a:p>
          <a:p>
            <a:pPr algn="l">
              <a:spcBef>
                <a:spcPts val="300"/>
              </a:spcBef>
              <a:spcAft>
                <a:spcPts val="300"/>
              </a:spcAft>
            </a:pPr>
            <a:r>
              <a:rPr lang="de-CH" sz="1600" baseline="30000" dirty="0"/>
              <a:t>1 </a:t>
            </a:r>
            <a:r>
              <a:rPr lang="de-CH" sz="1600" dirty="0"/>
              <a:t>Die Schutzdienstpflichtigen haben den dienstlichen Anordnungen Folge zu leisten.</a:t>
            </a:r>
          </a:p>
          <a:p>
            <a:pPr algn="l">
              <a:spcBef>
                <a:spcPts val="300"/>
              </a:spcBef>
              <a:spcAft>
                <a:spcPts val="300"/>
              </a:spcAft>
            </a:pPr>
            <a:r>
              <a:rPr lang="de-CH" sz="1600" baseline="30000" dirty="0"/>
              <a:t>2 </a:t>
            </a:r>
            <a:r>
              <a:rPr lang="de-CH" sz="1600" dirty="0"/>
              <a:t>Sie können verpflichtet werden, Kaderfunktionen zu übernehmen und die damit verbundenen Schutzdienstleistungen zu erfüllen.</a:t>
            </a:r>
          </a:p>
          <a:p>
            <a:pPr algn="l">
              <a:spcBef>
                <a:spcPts val="300"/>
              </a:spcBef>
              <a:spcAft>
                <a:spcPts val="300"/>
              </a:spcAft>
            </a:pPr>
            <a:r>
              <a:rPr lang="de-CH" sz="1600" baseline="30000" dirty="0"/>
              <a:t>3</a:t>
            </a:r>
            <a:r>
              <a:rPr lang="de-CH" sz="1600" dirty="0"/>
              <a:t> Kadermitglieder sind verpflichtet, ausserdienstliche Pflichten zu erfüllen, insbesondere zur Vorbereitung von Ausbildungsdiensten und von Einsätzen des Zivilschutzes.</a:t>
            </a:r>
          </a:p>
          <a:p>
            <a:pPr algn="l">
              <a:spcBef>
                <a:spcPts val="300"/>
              </a:spcBef>
              <a:spcAft>
                <a:spcPts val="300"/>
              </a:spcAft>
            </a:pPr>
            <a:endParaRPr lang="de-CH" sz="1600" b="1" dirty="0"/>
          </a:p>
          <a:p>
            <a:pPr algn="l">
              <a:spcBef>
                <a:spcPts val="300"/>
              </a:spcBef>
              <a:spcAft>
                <a:spcPts val="300"/>
              </a:spcAft>
            </a:pPr>
            <a:r>
              <a:rPr lang="de-CH" sz="1600" b="1" dirty="0"/>
              <a:t>E-BZG</a:t>
            </a:r>
            <a:r>
              <a:rPr lang="de-CH" sz="1600" dirty="0"/>
              <a:t>	Art. 89	Widerhandlungen gegen dieses Gesetz</a:t>
            </a:r>
          </a:p>
          <a:p>
            <a:pPr algn="l">
              <a:spcBef>
                <a:spcPts val="300"/>
              </a:spcBef>
              <a:spcAft>
                <a:spcPts val="300"/>
              </a:spcAft>
            </a:pPr>
            <a:r>
              <a:rPr lang="de-CH" sz="1600" baseline="30000" dirty="0"/>
              <a:t>1 </a:t>
            </a:r>
            <a:r>
              <a:rPr lang="de-CH" sz="1600" dirty="0"/>
              <a:t>Mit Geldstrafe wird bestraft, wer vorsätzlich:</a:t>
            </a:r>
          </a:p>
          <a:p>
            <a:pPr marL="342900" indent="-342900" algn="l">
              <a:spcBef>
                <a:spcPts val="300"/>
              </a:spcBef>
              <a:spcAft>
                <a:spcPts val="300"/>
              </a:spcAft>
              <a:buFont typeface="+mj-lt"/>
              <a:buAutoNum type="alphaLcPeriod"/>
            </a:pPr>
            <a:r>
              <a:rPr lang="de-CH" sz="1600" dirty="0"/>
              <a:t>als schutzdienstpflichtige Person einem Aufgebot nicht Folge leistet, den Dienst ohne Bewilligung verlässt, (...)</a:t>
            </a:r>
          </a:p>
          <a:p>
            <a:pPr marL="342900" indent="-342900" algn="l">
              <a:spcBef>
                <a:spcPts val="300"/>
              </a:spcBef>
              <a:spcAft>
                <a:spcPts val="300"/>
              </a:spcAft>
              <a:buFont typeface="+mj-lt"/>
              <a:buAutoNum type="alphaLcPeriod"/>
            </a:pPr>
            <a:r>
              <a:rPr lang="de-CH" sz="1600" dirty="0"/>
              <a:t>(...)</a:t>
            </a:r>
          </a:p>
          <a:p>
            <a:pPr marL="342900" indent="-342900" algn="l">
              <a:spcBef>
                <a:spcPts val="300"/>
              </a:spcBef>
              <a:spcAft>
                <a:spcPts val="300"/>
              </a:spcAft>
              <a:buFont typeface="+mj-lt"/>
              <a:buAutoNum type="alphaLcPeriod"/>
            </a:pPr>
            <a:r>
              <a:rPr lang="de-CH" sz="1600" dirty="0"/>
              <a:t>öffentlich dazu auffordert, Schutzdienstleistungen oder amtlich angeordnete Massnahmen zu verweigern.</a:t>
            </a:r>
          </a:p>
        </p:txBody>
      </p:sp>
      <p:sp>
        <p:nvSpPr>
          <p:cNvPr id="7" name="Rechteck 6"/>
          <p:cNvSpPr/>
          <p:nvPr/>
        </p:nvSpPr>
        <p:spPr>
          <a:xfrm>
            <a:off x="8028384" y="161677"/>
            <a:ext cx="569387" cy="923330"/>
          </a:xfrm>
          <a:prstGeom prst="rect">
            <a:avLst/>
          </a:prstGeom>
          <a:noFill/>
          <a:effectLst>
            <a:outerShdw blurRad="50800" dist="88900" dir="1200000" algn="ctr" rotWithShape="0">
              <a:srgbClr val="000000">
                <a:alpha val="43137"/>
              </a:srgbClr>
            </a:outerShdw>
          </a:effectLst>
        </p:spPr>
        <p:txBody>
          <a:bodyPr wrap="none" lIns="91440" tIns="45720" rIns="91440" bIns="45720">
            <a:spAutoFit/>
          </a:bodyPr>
          <a:lstStyle/>
          <a:p>
            <a:pPr algn="ctr"/>
            <a:r>
              <a:rPr lang="de-DE"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506746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Christoph Flury / Vizedirektor BABS</a:t>
            </a:r>
            <a:endParaRPr lang="de-DE" dirty="0"/>
          </a:p>
        </p:txBody>
      </p:sp>
      <p:sp>
        <p:nvSpPr>
          <p:cNvPr id="8" name="Titel 1"/>
          <p:cNvSpPr txBox="1">
            <a:spLocks/>
          </p:cNvSpPr>
          <p:nvPr/>
        </p:nvSpPr>
        <p:spPr bwMode="auto">
          <a:xfrm>
            <a:off x="539551" y="2373637"/>
            <a:ext cx="8279011" cy="13433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lgn="ctr" eaLnBrk="1" hangingPunct="1"/>
            <a:r>
              <a:rPr lang="de-CH" kern="0" dirty="0"/>
              <a:t>Kadergewinnung und - erhalt / </a:t>
            </a:r>
            <a:br>
              <a:rPr lang="de-CH" kern="0" dirty="0"/>
            </a:br>
            <a:r>
              <a:rPr lang="de-CH" kern="0" dirty="0"/>
              <a:t>Wehrpflichtersatz</a:t>
            </a:r>
          </a:p>
        </p:txBody>
      </p:sp>
      <p:sp>
        <p:nvSpPr>
          <p:cNvPr id="2" name="Datumsplatzhalter 1"/>
          <p:cNvSpPr>
            <a:spLocks noGrp="1"/>
          </p:cNvSpPr>
          <p:nvPr>
            <p:ph type="dt" sz="half" idx="11"/>
          </p:nvPr>
        </p:nvSpPr>
        <p:spPr/>
        <p:txBody>
          <a:bodyPr/>
          <a:lstStyle/>
          <a:p>
            <a:r>
              <a:rPr lang="de-DE"/>
              <a:t>AZSV / 9.12.2019</a:t>
            </a:r>
            <a:endParaRPr lang="de-DE" sz="600"/>
          </a:p>
        </p:txBody>
      </p:sp>
    </p:spTree>
    <p:extLst>
      <p:ext uri="{BB962C8B-B14F-4D97-AF65-F5344CB8AC3E}">
        <p14:creationId xmlns:p14="http://schemas.microsoft.com/office/powerpoint/2010/main" val="2307375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09"/>
            <a:ext cx="7920880" cy="636461"/>
          </a:xfrm>
        </p:spPr>
        <p:txBody>
          <a:bodyPr/>
          <a:lstStyle/>
          <a:p>
            <a:pPr lvl="1"/>
            <a:r>
              <a:rPr lang="de-CH" sz="2000" dirty="0"/>
              <a:t>Wehrpflichtersatzabgaben</a:t>
            </a:r>
            <a:br>
              <a:rPr lang="de-CH" sz="2000" dirty="0"/>
            </a:br>
            <a:r>
              <a:rPr lang="de-CH" sz="2000" b="0" dirty="0"/>
              <a:t>Bundesgesetz über die Wehrpflichtersatzabgabe (WPEG)</a:t>
            </a:r>
            <a:endParaRPr lang="de-CH" sz="1800" b="0" dirty="0">
              <a:solidFill>
                <a:srgbClr val="FF0000"/>
              </a:solidFill>
            </a:endParaRPr>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sp>
        <p:nvSpPr>
          <p:cNvPr id="2" name="Textfeld 1"/>
          <p:cNvSpPr txBox="1"/>
          <p:nvPr/>
        </p:nvSpPr>
        <p:spPr>
          <a:xfrm>
            <a:off x="446746" y="1196752"/>
            <a:ext cx="8517741" cy="4742324"/>
          </a:xfrm>
          <a:prstGeom prst="rect">
            <a:avLst/>
          </a:prstGeom>
          <a:solidFill>
            <a:schemeClr val="bg1">
              <a:lumMod val="95000"/>
            </a:schemeClr>
          </a:solidFill>
          <a:ln>
            <a:solidFill>
              <a:schemeClr val="bg2"/>
            </a:solidFill>
          </a:ln>
        </p:spPr>
        <p:txBody>
          <a:bodyPr wrap="square" rtlCol="0">
            <a:spAutoFit/>
          </a:bodyPr>
          <a:lstStyle/>
          <a:p>
            <a:pPr algn="l"/>
            <a:r>
              <a:rPr lang="de-CH" sz="1600" dirty="0"/>
              <a:t>Das revidierte WPEG ist seit dem 1.01.2019 in Kraft. </a:t>
            </a:r>
          </a:p>
          <a:p>
            <a:pPr algn="l"/>
            <a:endParaRPr lang="de-CH" sz="800" dirty="0"/>
          </a:p>
          <a:p>
            <a:pPr algn="l">
              <a:spcBef>
                <a:spcPts val="100"/>
              </a:spcBef>
              <a:spcAft>
                <a:spcPts val="100"/>
              </a:spcAft>
            </a:pPr>
            <a:r>
              <a:rPr lang="de-CH" sz="1600" dirty="0"/>
              <a:t>Art. 2	Ersatzpflichtige</a:t>
            </a:r>
          </a:p>
          <a:p>
            <a:pPr algn="l">
              <a:spcBef>
                <a:spcPts val="100"/>
              </a:spcBef>
              <a:spcAft>
                <a:spcPts val="100"/>
              </a:spcAft>
            </a:pPr>
            <a:r>
              <a:rPr lang="de-CH" sz="1600" baseline="30000" dirty="0"/>
              <a:t>1 </a:t>
            </a:r>
            <a:r>
              <a:rPr lang="de-CH" sz="1600" dirty="0"/>
              <a:t>Ersatzpflichtig sind die Wehrpflichtigen mit Wohnsitz im In- oder Ausland, die im Ersatzjahr, das dem Kalenderjahr entspricht:</a:t>
            </a:r>
          </a:p>
          <a:p>
            <a:pPr marL="342900" indent="-342900" algn="l">
              <a:spcBef>
                <a:spcPts val="100"/>
              </a:spcBef>
              <a:spcAft>
                <a:spcPts val="100"/>
              </a:spcAft>
              <a:buAutoNum type="alphaLcPeriod"/>
            </a:pPr>
            <a:r>
              <a:rPr lang="de-CH" sz="1600" dirty="0"/>
              <a:t>während mehr als sechs Monaten weder in einer Formation der Armee eingeteilt noch der Zivildienstpflicht unterstellt sind;</a:t>
            </a:r>
          </a:p>
          <a:p>
            <a:pPr marL="342900" indent="-342900" algn="l">
              <a:spcBef>
                <a:spcPts val="100"/>
              </a:spcBef>
              <a:spcAft>
                <a:spcPts val="100"/>
              </a:spcAft>
              <a:buAutoNum type="alphaLcPeriod"/>
            </a:pPr>
            <a:r>
              <a:rPr lang="de-CH" sz="1600" dirty="0"/>
              <a:t>(...)</a:t>
            </a:r>
          </a:p>
          <a:p>
            <a:pPr marL="342900" indent="-342900" algn="l">
              <a:spcBef>
                <a:spcPts val="100"/>
              </a:spcBef>
              <a:spcAft>
                <a:spcPts val="100"/>
              </a:spcAft>
              <a:buAutoNum type="alphaLcPeriod"/>
            </a:pPr>
            <a:r>
              <a:rPr lang="de-CH" sz="1600" dirty="0"/>
              <a:t>(...)</a:t>
            </a:r>
          </a:p>
          <a:p>
            <a:pPr algn="l"/>
            <a:endParaRPr lang="de-CH" sz="800" dirty="0"/>
          </a:p>
          <a:p>
            <a:pPr algn="l">
              <a:spcBef>
                <a:spcPts val="100"/>
              </a:spcBef>
              <a:spcAft>
                <a:spcPts val="100"/>
              </a:spcAft>
            </a:pPr>
            <a:r>
              <a:rPr lang="de-CH" sz="1600" dirty="0"/>
              <a:t>Art. 3	Beginn und Dauer der Ersatzpflicht</a:t>
            </a:r>
          </a:p>
          <a:p>
            <a:pPr algn="l">
              <a:spcBef>
                <a:spcPts val="100"/>
              </a:spcBef>
              <a:spcAft>
                <a:spcPts val="100"/>
              </a:spcAft>
            </a:pPr>
            <a:r>
              <a:rPr lang="de-CH" sz="1600" baseline="30000" dirty="0"/>
              <a:t>1 </a:t>
            </a:r>
            <a:r>
              <a:rPr lang="de-CH" sz="1600" dirty="0"/>
              <a:t>Die Ersatzpflicht beginnt frühestens am Anfang des Jahres, in dem der Wehrpflichtige das 19. Altersjahr vollendet. Sie dauert längstens bis zum Ende des Jahres, in dem er das 37. Altersjahr vollendet.</a:t>
            </a:r>
          </a:p>
          <a:p>
            <a:pPr algn="l">
              <a:spcBef>
                <a:spcPts val="100"/>
              </a:spcBef>
              <a:spcAft>
                <a:spcPts val="100"/>
              </a:spcAft>
            </a:pPr>
            <a:r>
              <a:rPr lang="de-CH" sz="1600" baseline="30000" dirty="0"/>
              <a:t>2 </a:t>
            </a:r>
            <a:r>
              <a:rPr lang="de-CH" sz="1600" dirty="0"/>
              <a:t>Für Ersatzpflichtige nach Artikel 2 Absatz 1 Buchstabe a, die keinen Zivilschutzdienst leisten, beginnt die Ersatzpflicht im Jahr, das auf die Rekrutierung folgt. Sie dauert elf Jahre.</a:t>
            </a:r>
          </a:p>
          <a:p>
            <a:pPr algn="l">
              <a:spcBef>
                <a:spcPts val="100"/>
              </a:spcBef>
              <a:spcAft>
                <a:spcPts val="100"/>
              </a:spcAft>
            </a:pPr>
            <a:r>
              <a:rPr lang="de-CH" sz="1600" b="1" baseline="30000" dirty="0"/>
              <a:t>3 </a:t>
            </a:r>
            <a:r>
              <a:rPr lang="de-CH" sz="1600" b="1" dirty="0"/>
              <a:t>Für Ersatzpflichtige nach Artikel 2 Absatz 1 Buchstabe a, die Zivilschutzdienst leisten, beginnt die Ersatzpflicht im Jahr, das auf das Jahr folgt, in dem der Ersatzpflichtige die Schutzdienstgrundausbildung begonnen hat. Sie dauert elf Jahre.</a:t>
            </a:r>
          </a:p>
        </p:txBody>
      </p:sp>
      <p:sp>
        <p:nvSpPr>
          <p:cNvPr id="7" name="Rechteck 6"/>
          <p:cNvSpPr/>
          <p:nvPr/>
        </p:nvSpPr>
        <p:spPr>
          <a:xfrm>
            <a:off x="8028384" y="161677"/>
            <a:ext cx="569387" cy="923330"/>
          </a:xfrm>
          <a:prstGeom prst="rect">
            <a:avLst/>
          </a:prstGeom>
          <a:noFill/>
          <a:effectLst>
            <a:outerShdw blurRad="50800" dist="88900" dir="1200000" algn="ctr" rotWithShape="0">
              <a:srgbClr val="000000">
                <a:alpha val="43137"/>
              </a:srgbClr>
            </a:outerShdw>
          </a:effectLst>
        </p:spPr>
        <p:txBody>
          <a:bodyPr wrap="none" lIns="91440" tIns="45720" rIns="91440" bIns="45720">
            <a:spAutoFit/>
          </a:bodyPr>
          <a:lstStyle/>
          <a:p>
            <a:pPr algn="ctr"/>
            <a:r>
              <a:rPr lang="de-DE"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689129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09"/>
            <a:ext cx="7920880" cy="636461"/>
          </a:xfrm>
        </p:spPr>
        <p:txBody>
          <a:bodyPr/>
          <a:lstStyle/>
          <a:p>
            <a:pPr lvl="1"/>
            <a:r>
              <a:rPr lang="de-CH" sz="2000" dirty="0"/>
              <a:t>Wehrpflichtersatzabgaben</a:t>
            </a:r>
            <a:br>
              <a:rPr lang="de-CH" sz="2000" dirty="0"/>
            </a:br>
            <a:r>
              <a:rPr lang="de-CH" sz="2000" b="0" dirty="0"/>
              <a:t>Verordnung über die Wehrpflichtersatzabgabe (WPEV)</a:t>
            </a:r>
            <a:endParaRPr lang="de-CH" sz="1800" b="0" dirty="0">
              <a:solidFill>
                <a:srgbClr val="FF0000"/>
              </a:solidFill>
            </a:endParaRPr>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sp>
        <p:nvSpPr>
          <p:cNvPr id="6" name="Textfeld 5"/>
          <p:cNvSpPr txBox="1"/>
          <p:nvPr/>
        </p:nvSpPr>
        <p:spPr>
          <a:xfrm>
            <a:off x="467544" y="1408708"/>
            <a:ext cx="8207003" cy="3970318"/>
          </a:xfrm>
          <a:prstGeom prst="rect">
            <a:avLst/>
          </a:prstGeom>
          <a:noFill/>
        </p:spPr>
        <p:txBody>
          <a:bodyPr wrap="square" rtlCol="0">
            <a:spAutoFit/>
          </a:bodyPr>
          <a:lstStyle/>
          <a:p>
            <a:pPr algn="just"/>
            <a:r>
              <a:rPr lang="de-CH" sz="1800" dirty="0"/>
              <a:t>Die Details über die Anrechnung und das Verfahren werden in der Verordnung über die Wehrpflichtersatzabgabe geregelt. Diese wurde von der Eidgenössischen Steuerverwaltung (ESTV) für Herbst 2019 versprochen.</a:t>
            </a:r>
          </a:p>
          <a:p>
            <a:pPr algn="just"/>
            <a:endParaRPr lang="de-CH" sz="1800" dirty="0"/>
          </a:p>
          <a:p>
            <a:pPr algn="just"/>
            <a:r>
              <a:rPr lang="de-CH" sz="1800" dirty="0"/>
              <a:t>In dieser Angelegenheit ist das Eidgenössische Finanzdepartement (EFD) federführend. Deshalb kann sich das BABS respektive das VBS nur im Rahmen der Ämterkonsultation für "seine" Lösung stark machen. Allenfalls im Rahmen eines Mitberichts des Departements bei der Beratung im Bundesrat.</a:t>
            </a:r>
          </a:p>
          <a:p>
            <a:pPr algn="just"/>
            <a:endParaRPr lang="de-CH" sz="1800" dirty="0"/>
          </a:p>
          <a:p>
            <a:pPr algn="just"/>
            <a:r>
              <a:rPr lang="de-CH" sz="1800" dirty="0"/>
              <a:t>Ebenfalls vorgesehen ist von Seite BABS, dass der Prozentsatz der Reduktion pro geleisteten Schutzdiensttag von 4 auf 5% angehoben wird.</a:t>
            </a:r>
          </a:p>
          <a:p>
            <a:pPr algn="just"/>
            <a:endParaRPr lang="de-CH" sz="1800" dirty="0"/>
          </a:p>
          <a:p>
            <a:pPr algn="just"/>
            <a:r>
              <a:rPr lang="de-CH" sz="1800" dirty="0"/>
              <a:t>Das BABS wird sich ausserdem dafür einsetzen, dass für gewisse Jahrgänge eine Übergangsregelung gefunden wird.</a:t>
            </a:r>
          </a:p>
        </p:txBody>
      </p:sp>
    </p:spTree>
    <p:extLst>
      <p:ext uri="{BB962C8B-B14F-4D97-AF65-F5344CB8AC3E}">
        <p14:creationId xmlns:p14="http://schemas.microsoft.com/office/powerpoint/2010/main" val="2280058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09"/>
            <a:ext cx="7920880" cy="636461"/>
          </a:xfrm>
        </p:spPr>
        <p:txBody>
          <a:bodyPr/>
          <a:lstStyle/>
          <a:p>
            <a:pPr lvl="1"/>
            <a:r>
              <a:rPr lang="de-CH" sz="2000" dirty="0"/>
              <a:t>Wehrpflichtersatzabgaben</a:t>
            </a:r>
            <a:br>
              <a:rPr lang="de-CH" sz="2000" dirty="0"/>
            </a:br>
            <a:r>
              <a:rPr lang="de-CH" sz="2000" b="0" dirty="0"/>
              <a:t>Vorschlag BABS (VBS)</a:t>
            </a:r>
            <a:endParaRPr lang="de-CH" sz="1800" b="0" dirty="0">
              <a:solidFill>
                <a:srgbClr val="FF0000"/>
              </a:solidFill>
            </a:endParaRPr>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44" y="1060562"/>
            <a:ext cx="8892480" cy="4431925"/>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5148365"/>
            <a:ext cx="3272011" cy="973994"/>
          </a:xfrm>
          <a:prstGeom prst="rect">
            <a:avLst/>
          </a:prstGeom>
        </p:spPr>
      </p:pic>
    </p:spTree>
    <p:extLst>
      <p:ext uri="{BB962C8B-B14F-4D97-AF65-F5344CB8AC3E}">
        <p14:creationId xmlns:p14="http://schemas.microsoft.com/office/powerpoint/2010/main" val="2261035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Christoph Flury / Vizedirektor BABS</a:t>
            </a:r>
            <a:endParaRPr lang="de-DE" dirty="0"/>
          </a:p>
        </p:txBody>
      </p:sp>
      <p:sp>
        <p:nvSpPr>
          <p:cNvPr id="8" name="Titel 1"/>
          <p:cNvSpPr txBox="1">
            <a:spLocks/>
          </p:cNvSpPr>
          <p:nvPr/>
        </p:nvSpPr>
        <p:spPr bwMode="auto">
          <a:xfrm>
            <a:off x="539551" y="2373637"/>
            <a:ext cx="8279011" cy="13433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lgn="ctr" eaLnBrk="1" hangingPunct="1"/>
            <a:r>
              <a:rPr lang="de-CH" kern="0" dirty="0"/>
              <a:t>Zivildienst</a:t>
            </a:r>
          </a:p>
        </p:txBody>
      </p:sp>
      <p:sp>
        <p:nvSpPr>
          <p:cNvPr id="2" name="Datumsplatzhalter 1"/>
          <p:cNvSpPr>
            <a:spLocks noGrp="1"/>
          </p:cNvSpPr>
          <p:nvPr>
            <p:ph type="dt" sz="half" idx="11"/>
          </p:nvPr>
        </p:nvSpPr>
        <p:spPr/>
        <p:txBody>
          <a:bodyPr/>
          <a:lstStyle/>
          <a:p>
            <a:r>
              <a:rPr lang="de-DE"/>
              <a:t>AZSV / 9.12.2019</a:t>
            </a:r>
            <a:endParaRPr lang="de-DE" sz="600"/>
          </a:p>
        </p:txBody>
      </p:sp>
    </p:spTree>
    <p:extLst>
      <p:ext uri="{BB962C8B-B14F-4D97-AF65-F5344CB8AC3E}">
        <p14:creationId xmlns:p14="http://schemas.microsoft.com/office/powerpoint/2010/main" val="1403780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10"/>
            <a:ext cx="7702946" cy="475844"/>
          </a:xfrm>
        </p:spPr>
        <p:txBody>
          <a:bodyPr/>
          <a:lstStyle/>
          <a:p>
            <a:r>
              <a:rPr lang="de-CH" sz="2000" dirty="0"/>
              <a:t>Dienstpflicht und Diensttauglichkeit</a:t>
            </a:r>
            <a:br>
              <a:rPr lang="de-CH" sz="2000" dirty="0"/>
            </a:br>
            <a:br>
              <a:rPr lang="de-CH" sz="2000" dirty="0"/>
            </a:br>
            <a:endParaRPr lang="de-CH" sz="1800" b="0" dirty="0"/>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grpSp>
        <p:nvGrpSpPr>
          <p:cNvPr id="98" name="Gruppieren 97"/>
          <p:cNvGrpSpPr/>
          <p:nvPr/>
        </p:nvGrpSpPr>
        <p:grpSpPr>
          <a:xfrm>
            <a:off x="1115616" y="764704"/>
            <a:ext cx="5904656" cy="1715449"/>
            <a:chOff x="1115616" y="764704"/>
            <a:chExt cx="5904656" cy="1715449"/>
          </a:xfrm>
        </p:grpSpPr>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8986"/>
            <a:stretch/>
          </p:blipFill>
          <p:spPr bwMode="auto">
            <a:xfrm>
              <a:off x="1115616" y="764704"/>
              <a:ext cx="5904656" cy="125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7" name="Gruppieren 96"/>
            <p:cNvGrpSpPr/>
            <p:nvPr/>
          </p:nvGrpSpPr>
          <p:grpSpPr>
            <a:xfrm>
              <a:off x="1403648" y="1999923"/>
              <a:ext cx="4752893" cy="480230"/>
              <a:chOff x="1403648" y="1999923"/>
              <a:chExt cx="4752893" cy="480230"/>
            </a:xfrm>
          </p:grpSpPr>
          <p:sp>
            <p:nvSpPr>
              <p:cNvPr id="60" name="Pfeil nach unten 59"/>
              <p:cNvSpPr/>
              <p:nvPr/>
            </p:nvSpPr>
            <p:spPr bwMode="auto">
              <a:xfrm>
                <a:off x="1403648" y="1999923"/>
                <a:ext cx="648071" cy="467152"/>
              </a:xfrm>
              <a:prstGeom prst="downArrow">
                <a:avLst>
                  <a:gd name="adj1" fmla="val 50000"/>
                  <a:gd name="adj2" fmla="val 48659"/>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cxnSp>
            <p:nvCxnSpPr>
              <p:cNvPr id="63" name="Gewinkelter Verbinder 62"/>
              <p:cNvCxnSpPr/>
              <p:nvPr/>
            </p:nvCxnSpPr>
            <p:spPr bwMode="auto">
              <a:xfrm rot="10800000" flipV="1">
                <a:off x="1979712" y="2010774"/>
                <a:ext cx="1296144" cy="122081"/>
              </a:xfrm>
              <a:prstGeom prst="bentConnector3">
                <a:avLst>
                  <a:gd name="adj1" fmla="val 713"/>
                </a:avLst>
              </a:prstGeom>
              <a:solidFill>
                <a:srgbClr val="FFFFCC"/>
              </a:solidFill>
              <a:ln w="19050" cap="flat" cmpd="sng" algn="ctr">
                <a:solidFill>
                  <a:schemeClr val="tx1"/>
                </a:solidFill>
                <a:prstDash val="lgDash"/>
                <a:round/>
                <a:headEnd type="none" w="med" len="med"/>
                <a:tailEnd type="triangle"/>
              </a:ln>
              <a:effectLst/>
            </p:spPr>
          </p:cxnSp>
          <p:sp>
            <p:nvSpPr>
              <p:cNvPr id="76" name="Freihandform 75"/>
              <p:cNvSpPr/>
              <p:nvPr/>
            </p:nvSpPr>
            <p:spPr bwMode="auto">
              <a:xfrm>
                <a:off x="3995194" y="2004814"/>
                <a:ext cx="2161347" cy="475339"/>
              </a:xfrm>
              <a:custGeom>
                <a:avLst/>
                <a:gdLst>
                  <a:gd name="connsiteX0" fmla="*/ 2260947 w 2267210"/>
                  <a:gd name="connsiteY0" fmla="*/ 0 h 419621"/>
                  <a:gd name="connsiteX1" fmla="*/ 2267210 w 2267210"/>
                  <a:gd name="connsiteY1" fmla="*/ 250520 h 419621"/>
                  <a:gd name="connsiteX2" fmla="*/ 0 w 2267210"/>
                  <a:gd name="connsiteY2" fmla="*/ 244257 h 419621"/>
                  <a:gd name="connsiteX3" fmla="*/ 0 w 2267210"/>
                  <a:gd name="connsiteY3" fmla="*/ 419621 h 419621"/>
                  <a:gd name="connsiteX0" fmla="*/ 2260947 w 2267210"/>
                  <a:gd name="connsiteY0" fmla="*/ 0 h 419621"/>
                  <a:gd name="connsiteX1" fmla="*/ 2267210 w 2267210"/>
                  <a:gd name="connsiteY1" fmla="*/ 237994 h 419621"/>
                  <a:gd name="connsiteX2" fmla="*/ 0 w 2267210"/>
                  <a:gd name="connsiteY2" fmla="*/ 244257 h 419621"/>
                  <a:gd name="connsiteX3" fmla="*/ 0 w 2267210"/>
                  <a:gd name="connsiteY3" fmla="*/ 419621 h 419621"/>
                </a:gdLst>
                <a:ahLst/>
                <a:cxnLst>
                  <a:cxn ang="0">
                    <a:pos x="connsiteX0" y="connsiteY0"/>
                  </a:cxn>
                  <a:cxn ang="0">
                    <a:pos x="connsiteX1" y="connsiteY1"/>
                  </a:cxn>
                  <a:cxn ang="0">
                    <a:pos x="connsiteX2" y="connsiteY2"/>
                  </a:cxn>
                  <a:cxn ang="0">
                    <a:pos x="connsiteX3" y="connsiteY3"/>
                  </a:cxn>
                </a:cxnLst>
                <a:rect l="l" t="t" r="r" b="b"/>
                <a:pathLst>
                  <a:path w="2267210" h="419621">
                    <a:moveTo>
                      <a:pt x="2260947" y="0"/>
                    </a:moveTo>
                    <a:lnTo>
                      <a:pt x="2267210" y="237994"/>
                    </a:lnTo>
                    <a:lnTo>
                      <a:pt x="0" y="244257"/>
                    </a:lnTo>
                    <a:lnTo>
                      <a:pt x="0" y="419621"/>
                    </a:lnTo>
                  </a:path>
                </a:pathLst>
              </a:custGeom>
              <a:noFill/>
              <a:ln w="19050" cap="flat" cmpd="sng" algn="ctr">
                <a:solidFill>
                  <a:schemeClr val="tx1"/>
                </a:solidFill>
                <a:prstDash val="dash"/>
                <a:round/>
                <a:headEnd type="none" w="med" len="med"/>
                <a:tailEnd type="triangl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cxnSp>
            <p:nvCxnSpPr>
              <p:cNvPr id="78" name="Gerade Verbindung mit Pfeil 77"/>
              <p:cNvCxnSpPr/>
              <p:nvPr/>
            </p:nvCxnSpPr>
            <p:spPr bwMode="auto">
              <a:xfrm>
                <a:off x="4754166" y="2018711"/>
                <a:ext cx="0" cy="251631"/>
              </a:xfrm>
              <a:prstGeom prst="straightConnector1">
                <a:avLst/>
              </a:prstGeom>
              <a:solidFill>
                <a:srgbClr val="FFFFCC"/>
              </a:solidFill>
              <a:ln w="19050" cap="flat" cmpd="sng" algn="ctr">
                <a:solidFill>
                  <a:schemeClr val="tx1"/>
                </a:solidFill>
                <a:prstDash val="dash"/>
                <a:round/>
                <a:headEnd type="none" w="med" len="med"/>
                <a:tailEnd type="triangle"/>
              </a:ln>
              <a:effectLst/>
            </p:spPr>
          </p:cxnSp>
        </p:grpSp>
      </p:grpSp>
      <p:grpSp>
        <p:nvGrpSpPr>
          <p:cNvPr id="96" name="Gruppieren 95"/>
          <p:cNvGrpSpPr/>
          <p:nvPr/>
        </p:nvGrpSpPr>
        <p:grpSpPr>
          <a:xfrm>
            <a:off x="1115616" y="2492896"/>
            <a:ext cx="5904656" cy="3528392"/>
            <a:chOff x="1115616" y="2492896"/>
            <a:chExt cx="5904656" cy="3528392"/>
          </a:xfrm>
        </p:grpSpPr>
        <p:sp>
          <p:nvSpPr>
            <p:cNvPr id="86" name="Rechteck 85"/>
            <p:cNvSpPr/>
            <p:nvPr/>
          </p:nvSpPr>
          <p:spPr bwMode="auto">
            <a:xfrm>
              <a:off x="3446369" y="2552811"/>
              <a:ext cx="3533210" cy="2432181"/>
            </a:xfrm>
            <a:prstGeom prst="rect">
              <a:avLst/>
            </a:prstGeom>
            <a:solidFill>
              <a:srgbClr val="DDDDDD"/>
            </a:solidFill>
            <a:ln w="19050" cap="flat" cmpd="sng" algn="ctr">
              <a:no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grpSp>
          <p:nvGrpSpPr>
            <p:cNvPr id="59" name="Gruppieren 58"/>
            <p:cNvGrpSpPr/>
            <p:nvPr/>
          </p:nvGrpSpPr>
          <p:grpSpPr>
            <a:xfrm>
              <a:off x="1232206" y="2564904"/>
              <a:ext cx="5644050" cy="3379756"/>
              <a:chOff x="1232206" y="2677444"/>
              <a:chExt cx="5644050" cy="3379756"/>
            </a:xfrm>
          </p:grpSpPr>
          <p:sp>
            <p:nvSpPr>
              <p:cNvPr id="2" name="Ellipse 1"/>
              <p:cNvSpPr/>
              <p:nvPr/>
            </p:nvSpPr>
            <p:spPr bwMode="auto">
              <a:xfrm>
                <a:off x="1323895" y="5229200"/>
                <a:ext cx="828000" cy="828000"/>
              </a:xfrm>
              <a:prstGeom prst="ellipse">
                <a:avLst/>
              </a:prstGeom>
              <a:solidFill>
                <a:srgbClr val="336600"/>
              </a:soli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900" b="1" i="0" u="none" strike="noStrike" cap="none" normalizeH="0" baseline="0" dirty="0">
                    <a:ln>
                      <a:noFill/>
                    </a:ln>
                    <a:solidFill>
                      <a:schemeClr val="bg1"/>
                    </a:solidFill>
                    <a:effectLst/>
                    <a:latin typeface="Arial" charset="0"/>
                  </a:rPr>
                  <a:t>Armee</a:t>
                </a:r>
              </a:p>
            </p:txBody>
          </p:sp>
          <p:sp>
            <p:nvSpPr>
              <p:cNvPr id="10" name="Ellipse 9"/>
              <p:cNvSpPr/>
              <p:nvPr/>
            </p:nvSpPr>
            <p:spPr bwMode="auto">
              <a:xfrm>
                <a:off x="4877339" y="4076889"/>
                <a:ext cx="828000" cy="828000"/>
              </a:xfrm>
              <a:prstGeom prst="ellipse">
                <a:avLst/>
              </a:prstGeom>
              <a:solidFill>
                <a:schemeClr val="tx2">
                  <a:lumMod val="50000"/>
                  <a:lumOff val="50000"/>
                </a:schemeClr>
              </a:soli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900" b="1" i="0" u="none" strike="noStrike" cap="none" normalizeH="0" baseline="0" dirty="0">
                    <a:ln>
                      <a:noFill/>
                    </a:ln>
                    <a:solidFill>
                      <a:schemeClr val="bg1"/>
                    </a:solidFill>
                    <a:effectLst/>
                    <a:latin typeface="Arial" charset="0"/>
                  </a:rPr>
                  <a:t>Ersatz-abgabe</a:t>
                </a:r>
              </a:p>
            </p:txBody>
          </p:sp>
          <p:sp>
            <p:nvSpPr>
              <p:cNvPr id="11" name="Ellipse 10"/>
              <p:cNvSpPr/>
              <p:nvPr/>
            </p:nvSpPr>
            <p:spPr bwMode="auto">
              <a:xfrm>
                <a:off x="3581195" y="4076889"/>
                <a:ext cx="828000" cy="828000"/>
              </a:xfrm>
              <a:prstGeom prst="ellipse">
                <a:avLst/>
              </a:prstGeom>
              <a:gradFill flip="none" rotWithShape="1">
                <a:gsLst>
                  <a:gs pos="0">
                    <a:srgbClr val="FF8409"/>
                  </a:gs>
                  <a:gs pos="100000">
                    <a:schemeClr val="tx1">
                      <a:lumMod val="50000"/>
                      <a:lumOff val="50000"/>
                    </a:schemeClr>
                  </a:gs>
                </a:gsLst>
                <a:lin ang="0" scaled="1"/>
                <a:tileRect/>
              </a:gra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800" b="1" i="0" u="none" strike="noStrike" cap="none" normalizeH="0" baseline="0" dirty="0">
                    <a:ln>
                      <a:noFill/>
                    </a:ln>
                    <a:solidFill>
                      <a:schemeClr val="bg1"/>
                    </a:solidFill>
                    <a:effectLst/>
                    <a:latin typeface="Arial" charset="0"/>
                  </a:rPr>
                  <a:t>Zivilschutz</a:t>
                </a:r>
                <a:br>
                  <a:rPr kumimoji="0" lang="de-CH" sz="800" b="1" i="0" u="none" strike="noStrike" cap="none" normalizeH="0" baseline="0" dirty="0">
                    <a:ln>
                      <a:noFill/>
                    </a:ln>
                    <a:solidFill>
                      <a:schemeClr val="bg1"/>
                    </a:solidFill>
                    <a:effectLst/>
                    <a:latin typeface="Arial" charset="0"/>
                  </a:rPr>
                </a:br>
                <a:r>
                  <a:rPr kumimoji="0" lang="de-CH" sz="800" b="1" i="0" u="none" strike="noStrike" cap="none" normalizeH="0" baseline="0" dirty="0">
                    <a:ln>
                      <a:noFill/>
                    </a:ln>
                    <a:solidFill>
                      <a:schemeClr val="bg1"/>
                    </a:solidFill>
                    <a:effectLst/>
                    <a:latin typeface="Arial" charset="0"/>
                  </a:rPr>
                  <a:t>&amp;</a:t>
                </a:r>
                <a:br>
                  <a:rPr kumimoji="0" lang="de-CH" sz="800" b="1" i="0" u="none" strike="noStrike" cap="none" normalizeH="0" baseline="0" dirty="0">
                    <a:ln>
                      <a:noFill/>
                    </a:ln>
                    <a:solidFill>
                      <a:schemeClr val="bg1"/>
                    </a:solidFill>
                    <a:effectLst/>
                    <a:latin typeface="Arial" charset="0"/>
                  </a:rPr>
                </a:br>
                <a:r>
                  <a:rPr kumimoji="0" lang="de-CH" sz="800" b="1" i="0" u="none" strike="noStrike" cap="none" normalizeH="0" baseline="0" dirty="0">
                    <a:ln>
                      <a:noFill/>
                    </a:ln>
                    <a:solidFill>
                      <a:schemeClr val="bg1"/>
                    </a:solidFill>
                    <a:effectLst/>
                    <a:latin typeface="Arial" charset="0"/>
                  </a:rPr>
                  <a:t>Ersatz-abgabe</a:t>
                </a:r>
              </a:p>
            </p:txBody>
          </p:sp>
          <p:sp>
            <p:nvSpPr>
              <p:cNvPr id="12" name="Ellipse 11"/>
              <p:cNvSpPr/>
              <p:nvPr/>
            </p:nvSpPr>
            <p:spPr bwMode="auto">
              <a:xfrm>
                <a:off x="2538653" y="4076889"/>
                <a:ext cx="828000" cy="828000"/>
              </a:xfrm>
              <a:prstGeom prst="ellips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900" b="1" i="0" u="none" strike="noStrike" cap="none" normalizeH="0" baseline="0" dirty="0">
                    <a:ln>
                      <a:noFill/>
                    </a:ln>
                    <a:solidFill>
                      <a:schemeClr val="bg1"/>
                    </a:solidFill>
                    <a:effectLst/>
                    <a:latin typeface="Arial" charset="0"/>
                  </a:rPr>
                  <a:t>Zivildienst</a:t>
                </a:r>
              </a:p>
            </p:txBody>
          </p:sp>
          <p:sp>
            <p:nvSpPr>
              <p:cNvPr id="13" name="Ellipse 12"/>
              <p:cNvSpPr/>
              <p:nvPr/>
            </p:nvSpPr>
            <p:spPr bwMode="auto">
              <a:xfrm>
                <a:off x="6048256" y="2769117"/>
                <a:ext cx="828000" cy="82800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900" b="1" i="0" u="none" strike="noStrike" cap="none" normalizeH="0" baseline="0" dirty="0">
                    <a:ln>
                      <a:noFill/>
                    </a:ln>
                    <a:effectLst/>
                    <a:latin typeface="Arial" charset="0"/>
                  </a:rPr>
                  <a:t>Keine Ersatz-abgabe</a:t>
                </a:r>
              </a:p>
            </p:txBody>
          </p:sp>
          <p:grpSp>
            <p:nvGrpSpPr>
              <p:cNvPr id="6" name="Gruppieren 5"/>
              <p:cNvGrpSpPr/>
              <p:nvPr/>
            </p:nvGrpSpPr>
            <p:grpSpPr>
              <a:xfrm>
                <a:off x="1232206" y="2677444"/>
                <a:ext cx="1008112" cy="1008000"/>
                <a:chOff x="7308304" y="2996952"/>
                <a:chExt cx="1008112" cy="1008000"/>
              </a:xfrm>
            </p:grpSpPr>
            <p:sp>
              <p:nvSpPr>
                <p:cNvPr id="4" name="Raute 3"/>
                <p:cNvSpPr/>
                <p:nvPr/>
              </p:nvSpPr>
              <p:spPr bwMode="auto">
                <a:xfrm>
                  <a:off x="7308304" y="2996952"/>
                  <a:ext cx="1008112" cy="1008000"/>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900" b="0" i="0" u="none" strike="noStrike" cap="none" normalizeH="0" baseline="0" dirty="0">
                    <a:ln>
                      <a:noFill/>
                    </a:ln>
                    <a:solidFill>
                      <a:schemeClr val="tx1"/>
                    </a:solidFill>
                    <a:effectLst/>
                    <a:latin typeface="Arial" charset="0"/>
                  </a:endParaRPr>
                </a:p>
              </p:txBody>
            </p:sp>
            <p:sp>
              <p:nvSpPr>
                <p:cNvPr id="5" name="Textfeld 4"/>
                <p:cNvSpPr txBox="1"/>
                <p:nvPr/>
              </p:nvSpPr>
              <p:spPr>
                <a:xfrm>
                  <a:off x="7405936" y="3345101"/>
                  <a:ext cx="819716" cy="338554"/>
                </a:xfrm>
                <a:prstGeom prst="rect">
                  <a:avLst/>
                </a:prstGeom>
                <a:noFill/>
              </p:spPr>
              <p:txBody>
                <a:bodyPr wrap="square" rtlCol="0">
                  <a:spAutoFit/>
                </a:bodyPr>
                <a:lstStyle/>
                <a:p>
                  <a:r>
                    <a:rPr lang="de-CH" sz="800" b="1" dirty="0">
                      <a:solidFill>
                        <a:schemeClr val="bg1"/>
                      </a:solidFill>
                    </a:rPr>
                    <a:t>Militärdienst-</a:t>
                  </a:r>
                  <a:br>
                    <a:rPr lang="de-CH" sz="800" b="1" dirty="0">
                      <a:solidFill>
                        <a:schemeClr val="bg1"/>
                      </a:solidFill>
                    </a:rPr>
                  </a:br>
                  <a:r>
                    <a:rPr lang="de-CH" sz="800" b="1" dirty="0">
                      <a:solidFill>
                        <a:schemeClr val="bg1"/>
                      </a:solidFill>
                    </a:rPr>
                    <a:t>tauglich?</a:t>
                  </a:r>
                </a:p>
              </p:txBody>
            </p:sp>
          </p:grpSp>
          <p:grpSp>
            <p:nvGrpSpPr>
              <p:cNvPr id="15" name="Gruppieren 14"/>
              <p:cNvGrpSpPr/>
              <p:nvPr/>
            </p:nvGrpSpPr>
            <p:grpSpPr>
              <a:xfrm>
                <a:off x="3491880" y="2677444"/>
                <a:ext cx="1008112" cy="1008000"/>
                <a:chOff x="7415346" y="2996952"/>
                <a:chExt cx="1008112" cy="1008000"/>
              </a:xfrm>
            </p:grpSpPr>
            <p:sp>
              <p:nvSpPr>
                <p:cNvPr id="16" name="Raute 15"/>
                <p:cNvSpPr/>
                <p:nvPr/>
              </p:nvSpPr>
              <p:spPr bwMode="auto">
                <a:xfrm>
                  <a:off x="7415346" y="2996952"/>
                  <a:ext cx="1008112" cy="1008000"/>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900" b="0" i="0" u="none" strike="noStrike" cap="none" normalizeH="0" baseline="0" dirty="0">
                    <a:ln>
                      <a:noFill/>
                    </a:ln>
                    <a:solidFill>
                      <a:schemeClr val="tx1"/>
                    </a:solidFill>
                    <a:effectLst/>
                    <a:latin typeface="Arial" charset="0"/>
                  </a:endParaRPr>
                </a:p>
              </p:txBody>
            </p:sp>
            <p:sp>
              <p:nvSpPr>
                <p:cNvPr id="17" name="Textfeld 16"/>
                <p:cNvSpPr txBox="1"/>
                <p:nvPr/>
              </p:nvSpPr>
              <p:spPr>
                <a:xfrm>
                  <a:off x="7474829" y="3351364"/>
                  <a:ext cx="864000" cy="338554"/>
                </a:xfrm>
                <a:prstGeom prst="rect">
                  <a:avLst/>
                </a:prstGeom>
                <a:noFill/>
              </p:spPr>
              <p:txBody>
                <a:bodyPr wrap="square" rtlCol="0">
                  <a:spAutoFit/>
                </a:bodyPr>
                <a:lstStyle/>
                <a:p>
                  <a:r>
                    <a:rPr lang="de-CH" sz="800" b="1" dirty="0">
                      <a:solidFill>
                        <a:schemeClr val="bg1"/>
                      </a:solidFill>
                    </a:rPr>
                    <a:t>Schutzdienst-</a:t>
                  </a:r>
                  <a:br>
                    <a:rPr lang="de-CH" sz="800" b="1" dirty="0">
                      <a:solidFill>
                        <a:schemeClr val="bg1"/>
                      </a:solidFill>
                    </a:rPr>
                  </a:br>
                  <a:r>
                    <a:rPr lang="de-CH" sz="800" b="1" dirty="0">
                      <a:solidFill>
                        <a:schemeClr val="bg1"/>
                      </a:solidFill>
                    </a:rPr>
                    <a:t>tauglich?</a:t>
                  </a:r>
                </a:p>
              </p:txBody>
            </p:sp>
          </p:grpSp>
          <p:grpSp>
            <p:nvGrpSpPr>
              <p:cNvPr id="19" name="Gruppieren 18"/>
              <p:cNvGrpSpPr/>
              <p:nvPr/>
            </p:nvGrpSpPr>
            <p:grpSpPr>
              <a:xfrm>
                <a:off x="1232206" y="3983511"/>
                <a:ext cx="1008112" cy="1008000"/>
                <a:chOff x="7308304" y="2996952"/>
                <a:chExt cx="1008112" cy="1008000"/>
              </a:xfrm>
            </p:grpSpPr>
            <p:sp>
              <p:nvSpPr>
                <p:cNvPr id="20" name="Raute 19"/>
                <p:cNvSpPr/>
                <p:nvPr/>
              </p:nvSpPr>
              <p:spPr bwMode="auto">
                <a:xfrm>
                  <a:off x="7308304" y="2996952"/>
                  <a:ext cx="1008112" cy="1008000"/>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900" b="0" i="0" u="none" strike="noStrike" cap="none" normalizeH="0" baseline="0" dirty="0">
                    <a:ln>
                      <a:noFill/>
                    </a:ln>
                    <a:solidFill>
                      <a:schemeClr val="tx1"/>
                    </a:solidFill>
                    <a:effectLst/>
                    <a:latin typeface="Arial" charset="0"/>
                  </a:endParaRPr>
                </a:p>
              </p:txBody>
            </p:sp>
            <p:sp>
              <p:nvSpPr>
                <p:cNvPr id="21" name="Textfeld 20"/>
                <p:cNvSpPr txBox="1"/>
                <p:nvPr/>
              </p:nvSpPr>
              <p:spPr>
                <a:xfrm>
                  <a:off x="7405936" y="3238630"/>
                  <a:ext cx="819716" cy="461665"/>
                </a:xfrm>
                <a:prstGeom prst="rect">
                  <a:avLst/>
                </a:prstGeom>
                <a:noFill/>
              </p:spPr>
              <p:txBody>
                <a:bodyPr wrap="square" rtlCol="0">
                  <a:spAutoFit/>
                </a:bodyPr>
                <a:lstStyle/>
                <a:p>
                  <a:r>
                    <a:rPr lang="de-CH" sz="800" b="1" dirty="0">
                      <a:solidFill>
                        <a:schemeClr val="bg1"/>
                      </a:solidFill>
                    </a:rPr>
                    <a:t>Mit Gewissen</a:t>
                  </a:r>
                  <a:br>
                    <a:rPr lang="de-CH" sz="800" b="1" dirty="0">
                      <a:solidFill>
                        <a:schemeClr val="bg1"/>
                      </a:solidFill>
                    </a:rPr>
                  </a:br>
                  <a:r>
                    <a:rPr lang="de-CH" sz="800" b="1" dirty="0">
                      <a:solidFill>
                        <a:schemeClr val="bg1"/>
                      </a:solidFill>
                    </a:rPr>
                    <a:t>vereinbar?</a:t>
                  </a:r>
                </a:p>
              </p:txBody>
            </p:sp>
          </p:grpSp>
          <p:grpSp>
            <p:nvGrpSpPr>
              <p:cNvPr id="22" name="Gruppieren 21"/>
              <p:cNvGrpSpPr/>
              <p:nvPr/>
            </p:nvGrpSpPr>
            <p:grpSpPr>
              <a:xfrm>
                <a:off x="4788024" y="2677444"/>
                <a:ext cx="1008112" cy="1008000"/>
                <a:chOff x="7439794" y="2996952"/>
                <a:chExt cx="1008112" cy="1008000"/>
              </a:xfrm>
            </p:grpSpPr>
            <p:sp>
              <p:nvSpPr>
                <p:cNvPr id="23" name="Raute 22"/>
                <p:cNvSpPr/>
                <p:nvPr/>
              </p:nvSpPr>
              <p:spPr bwMode="auto">
                <a:xfrm>
                  <a:off x="7439794" y="2996952"/>
                  <a:ext cx="1008112" cy="1008000"/>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45715" rIns="0"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900" b="0" i="0" u="none" strike="noStrike" cap="none" normalizeH="0" baseline="0" dirty="0">
                    <a:ln>
                      <a:noFill/>
                    </a:ln>
                    <a:solidFill>
                      <a:schemeClr val="tx1"/>
                    </a:solidFill>
                    <a:effectLst/>
                    <a:latin typeface="Arial" charset="0"/>
                  </a:endParaRPr>
                </a:p>
              </p:txBody>
            </p:sp>
            <p:sp>
              <p:nvSpPr>
                <p:cNvPr id="24" name="Textfeld 23"/>
                <p:cNvSpPr txBox="1"/>
                <p:nvPr/>
              </p:nvSpPr>
              <p:spPr>
                <a:xfrm>
                  <a:off x="7540541" y="3205724"/>
                  <a:ext cx="819716" cy="584775"/>
                </a:xfrm>
                <a:prstGeom prst="rect">
                  <a:avLst/>
                </a:prstGeom>
                <a:noFill/>
              </p:spPr>
              <p:txBody>
                <a:bodyPr wrap="square" rtlCol="0">
                  <a:spAutoFit/>
                </a:bodyPr>
                <a:lstStyle/>
                <a:p>
                  <a:r>
                    <a:rPr lang="de-CH" sz="800" b="1" dirty="0">
                      <a:solidFill>
                        <a:schemeClr val="bg1"/>
                      </a:solidFill>
                    </a:rPr>
                    <a:t>IV bzw. Integritäts-schädigung &gt; 40%?</a:t>
                  </a:r>
                </a:p>
              </p:txBody>
            </p:sp>
          </p:grpSp>
          <p:sp>
            <p:nvSpPr>
              <p:cNvPr id="7" name="Textfeld 6"/>
              <p:cNvSpPr txBox="1"/>
              <p:nvPr/>
            </p:nvSpPr>
            <p:spPr>
              <a:xfrm>
                <a:off x="5716368" y="2927589"/>
                <a:ext cx="396000" cy="246221"/>
              </a:xfrm>
              <a:prstGeom prst="rect">
                <a:avLst/>
              </a:prstGeom>
              <a:noFill/>
            </p:spPr>
            <p:txBody>
              <a:bodyPr wrap="square" rtlCol="0">
                <a:spAutoFit/>
              </a:bodyPr>
              <a:lstStyle/>
              <a:p>
                <a:r>
                  <a:rPr lang="de-CH" sz="1000" dirty="0"/>
                  <a:t>JA</a:t>
                </a:r>
              </a:p>
            </p:txBody>
          </p:sp>
          <p:sp>
            <p:nvSpPr>
              <p:cNvPr id="26" name="Textfeld 25"/>
              <p:cNvSpPr txBox="1"/>
              <p:nvPr/>
            </p:nvSpPr>
            <p:spPr>
              <a:xfrm>
                <a:off x="2419321" y="2943159"/>
                <a:ext cx="504000" cy="246221"/>
              </a:xfrm>
              <a:prstGeom prst="rect">
                <a:avLst/>
              </a:prstGeom>
              <a:noFill/>
            </p:spPr>
            <p:txBody>
              <a:bodyPr wrap="square" rtlCol="0">
                <a:spAutoFit/>
              </a:bodyPr>
              <a:lstStyle/>
              <a:p>
                <a:r>
                  <a:rPr lang="de-CH" sz="1000" dirty="0"/>
                  <a:t>NEIN</a:t>
                </a:r>
              </a:p>
            </p:txBody>
          </p:sp>
          <p:sp>
            <p:nvSpPr>
              <p:cNvPr id="27" name="Textfeld 26"/>
              <p:cNvSpPr txBox="1"/>
              <p:nvPr/>
            </p:nvSpPr>
            <p:spPr>
              <a:xfrm>
                <a:off x="4387380" y="2927590"/>
                <a:ext cx="504000" cy="246221"/>
              </a:xfrm>
              <a:prstGeom prst="rect">
                <a:avLst/>
              </a:prstGeom>
              <a:noFill/>
            </p:spPr>
            <p:txBody>
              <a:bodyPr wrap="square" rtlCol="0">
                <a:spAutoFit/>
              </a:bodyPr>
              <a:lstStyle/>
              <a:p>
                <a:r>
                  <a:rPr lang="de-CH" sz="1000" dirty="0"/>
                  <a:t>NEIN</a:t>
                </a:r>
              </a:p>
            </p:txBody>
          </p:sp>
          <p:sp>
            <p:nvSpPr>
              <p:cNvPr id="28" name="Textfeld 27"/>
              <p:cNvSpPr txBox="1"/>
              <p:nvPr/>
            </p:nvSpPr>
            <p:spPr>
              <a:xfrm>
                <a:off x="2120446" y="4247258"/>
                <a:ext cx="504000" cy="246221"/>
              </a:xfrm>
              <a:prstGeom prst="rect">
                <a:avLst/>
              </a:prstGeom>
              <a:noFill/>
            </p:spPr>
            <p:txBody>
              <a:bodyPr wrap="square" rtlCol="0">
                <a:spAutoFit/>
              </a:bodyPr>
              <a:lstStyle/>
              <a:p>
                <a:r>
                  <a:rPr lang="de-CH" sz="1000" dirty="0"/>
                  <a:t>NEIN</a:t>
                </a:r>
              </a:p>
            </p:txBody>
          </p:sp>
          <p:sp>
            <p:nvSpPr>
              <p:cNvPr id="29" name="Textfeld 28"/>
              <p:cNvSpPr txBox="1"/>
              <p:nvPr/>
            </p:nvSpPr>
            <p:spPr>
              <a:xfrm>
                <a:off x="5245194" y="3752580"/>
                <a:ext cx="504000" cy="246221"/>
              </a:xfrm>
              <a:prstGeom prst="rect">
                <a:avLst/>
              </a:prstGeom>
              <a:noFill/>
            </p:spPr>
            <p:txBody>
              <a:bodyPr wrap="square" rtlCol="0">
                <a:spAutoFit/>
              </a:bodyPr>
              <a:lstStyle/>
              <a:p>
                <a:r>
                  <a:rPr lang="de-CH" sz="1000" dirty="0"/>
                  <a:t>NEIN</a:t>
                </a:r>
              </a:p>
            </p:txBody>
          </p:sp>
          <p:sp>
            <p:nvSpPr>
              <p:cNvPr id="31" name="Textfeld 30"/>
              <p:cNvSpPr txBox="1"/>
              <p:nvPr/>
            </p:nvSpPr>
            <p:spPr>
              <a:xfrm>
                <a:off x="3935268" y="3746317"/>
                <a:ext cx="396000" cy="246221"/>
              </a:xfrm>
              <a:prstGeom prst="rect">
                <a:avLst/>
              </a:prstGeom>
              <a:noFill/>
            </p:spPr>
            <p:txBody>
              <a:bodyPr wrap="square" rtlCol="0">
                <a:spAutoFit/>
              </a:bodyPr>
              <a:lstStyle/>
              <a:p>
                <a:r>
                  <a:rPr lang="de-CH" sz="1000" dirty="0"/>
                  <a:t>JA</a:t>
                </a:r>
              </a:p>
            </p:txBody>
          </p:sp>
          <p:sp>
            <p:nvSpPr>
              <p:cNvPr id="32" name="Textfeld 31"/>
              <p:cNvSpPr txBox="1"/>
              <p:nvPr/>
            </p:nvSpPr>
            <p:spPr>
              <a:xfrm>
                <a:off x="1672044" y="4957157"/>
                <a:ext cx="396000" cy="246221"/>
              </a:xfrm>
              <a:prstGeom prst="rect">
                <a:avLst/>
              </a:prstGeom>
              <a:noFill/>
            </p:spPr>
            <p:txBody>
              <a:bodyPr wrap="square" rtlCol="0">
                <a:spAutoFit/>
              </a:bodyPr>
              <a:lstStyle/>
              <a:p>
                <a:r>
                  <a:rPr lang="de-CH" sz="1000" dirty="0"/>
                  <a:t>JA</a:t>
                </a:r>
              </a:p>
            </p:txBody>
          </p:sp>
          <p:sp>
            <p:nvSpPr>
              <p:cNvPr id="33" name="Textfeld 32"/>
              <p:cNvSpPr txBox="1"/>
              <p:nvPr/>
            </p:nvSpPr>
            <p:spPr>
              <a:xfrm>
                <a:off x="1672891" y="3724415"/>
                <a:ext cx="396000" cy="246221"/>
              </a:xfrm>
              <a:prstGeom prst="rect">
                <a:avLst/>
              </a:prstGeom>
              <a:noFill/>
            </p:spPr>
            <p:txBody>
              <a:bodyPr wrap="square" rtlCol="0">
                <a:spAutoFit/>
              </a:bodyPr>
              <a:lstStyle/>
              <a:p>
                <a:r>
                  <a:rPr lang="de-CH" sz="1000" dirty="0"/>
                  <a:t>JA</a:t>
                </a:r>
              </a:p>
            </p:txBody>
          </p:sp>
          <p:cxnSp>
            <p:nvCxnSpPr>
              <p:cNvPr id="35" name="Gerader Verbinder 34"/>
              <p:cNvCxnSpPr>
                <a:stCxn id="4" idx="3"/>
                <a:endCxn id="16" idx="1"/>
              </p:cNvCxnSpPr>
              <p:nvPr/>
            </p:nvCxnSpPr>
            <p:spPr bwMode="auto">
              <a:xfrm>
                <a:off x="2240318" y="3181444"/>
                <a:ext cx="1251562" cy="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37" name="Gerader Verbinder 36"/>
              <p:cNvCxnSpPr>
                <a:stCxn id="4" idx="2"/>
                <a:endCxn id="20" idx="0"/>
              </p:cNvCxnSpPr>
              <p:nvPr/>
            </p:nvCxnSpPr>
            <p:spPr bwMode="auto">
              <a:xfrm>
                <a:off x="1736262" y="3685444"/>
                <a:ext cx="0" cy="298067"/>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38" name="Gerader Verbinder 37"/>
              <p:cNvCxnSpPr>
                <a:stCxn id="20" idx="2"/>
                <a:endCxn id="2" idx="0"/>
              </p:cNvCxnSpPr>
              <p:nvPr/>
            </p:nvCxnSpPr>
            <p:spPr bwMode="auto">
              <a:xfrm>
                <a:off x="1736262" y="4991511"/>
                <a:ext cx="1633" cy="237689"/>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1" name="Gerader Verbinder 40"/>
              <p:cNvCxnSpPr>
                <a:stCxn id="16" idx="2"/>
                <a:endCxn id="11" idx="0"/>
              </p:cNvCxnSpPr>
              <p:nvPr/>
            </p:nvCxnSpPr>
            <p:spPr bwMode="auto">
              <a:xfrm flipH="1">
                <a:off x="3995195" y="3685444"/>
                <a:ext cx="741" cy="391445"/>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4" name="Gerader Verbinder 43"/>
              <p:cNvCxnSpPr>
                <a:stCxn id="16" idx="3"/>
                <a:endCxn id="23" idx="1"/>
              </p:cNvCxnSpPr>
              <p:nvPr/>
            </p:nvCxnSpPr>
            <p:spPr bwMode="auto">
              <a:xfrm>
                <a:off x="4499992" y="3181444"/>
                <a:ext cx="288032" cy="0"/>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7" name="Gerader Verbinder 46"/>
              <p:cNvCxnSpPr>
                <a:stCxn id="20" idx="3"/>
                <a:endCxn id="12" idx="2"/>
              </p:cNvCxnSpPr>
              <p:nvPr/>
            </p:nvCxnSpPr>
            <p:spPr bwMode="auto">
              <a:xfrm>
                <a:off x="2240318" y="4487511"/>
                <a:ext cx="298335" cy="3378"/>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48" name="Gerader Verbinder 47"/>
              <p:cNvCxnSpPr>
                <a:stCxn id="23" idx="3"/>
                <a:endCxn id="13" idx="2"/>
              </p:cNvCxnSpPr>
              <p:nvPr/>
            </p:nvCxnSpPr>
            <p:spPr bwMode="auto">
              <a:xfrm>
                <a:off x="5796136" y="3181444"/>
                <a:ext cx="252120" cy="1673"/>
              </a:xfrm>
              <a:prstGeom prst="line">
                <a:avLst/>
              </a:prstGeom>
              <a:solidFill>
                <a:srgbClr val="FFFFCC"/>
              </a:solidFill>
              <a:ln w="12700" cap="flat" cmpd="sng" algn="ctr">
                <a:solidFill>
                  <a:schemeClr val="tx1"/>
                </a:solidFill>
                <a:prstDash val="solid"/>
                <a:round/>
                <a:headEnd type="none" w="med" len="med"/>
                <a:tailEnd type="none" w="med" len="med"/>
              </a:ln>
              <a:effectLst/>
            </p:spPr>
          </p:cxnSp>
          <p:cxnSp>
            <p:nvCxnSpPr>
              <p:cNvPr id="55" name="Gerader Verbinder 54"/>
              <p:cNvCxnSpPr>
                <a:stCxn id="23" idx="2"/>
                <a:endCxn id="10" idx="0"/>
              </p:cNvCxnSpPr>
              <p:nvPr/>
            </p:nvCxnSpPr>
            <p:spPr bwMode="auto">
              <a:xfrm flipH="1">
                <a:off x="5291339" y="3685444"/>
                <a:ext cx="741" cy="391445"/>
              </a:xfrm>
              <a:prstGeom prst="line">
                <a:avLst/>
              </a:prstGeom>
              <a:solidFill>
                <a:srgbClr val="FFFFCC"/>
              </a:solidFill>
              <a:ln w="12700" cap="flat" cmpd="sng" algn="ctr">
                <a:solidFill>
                  <a:schemeClr val="tx1"/>
                </a:solidFill>
                <a:prstDash val="solid"/>
                <a:round/>
                <a:headEnd type="none" w="med" len="med"/>
                <a:tailEnd type="none" w="med" len="med"/>
              </a:ln>
              <a:effectLst/>
            </p:spPr>
          </p:cxnSp>
        </p:grpSp>
        <p:sp>
          <p:nvSpPr>
            <p:cNvPr id="61" name="Rechteck 60"/>
            <p:cNvSpPr/>
            <p:nvPr/>
          </p:nvSpPr>
          <p:spPr bwMode="auto">
            <a:xfrm>
              <a:off x="1115616" y="2492896"/>
              <a:ext cx="5904656" cy="3528392"/>
            </a:xfrm>
            <a:prstGeom prst="rect">
              <a:avLst/>
            </a:prstGeom>
            <a:noFill/>
            <a:ln w="28575"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83" name="Rechteck 82"/>
            <p:cNvSpPr/>
            <p:nvPr/>
          </p:nvSpPr>
          <p:spPr bwMode="auto">
            <a:xfrm>
              <a:off x="2485322" y="5229200"/>
              <a:ext cx="180000" cy="180000"/>
            </a:xfrm>
            <a:prstGeom prst="rect">
              <a:avLst/>
            </a:prstGeom>
            <a:noFill/>
            <a:ln w="1905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84" name="Textfeld 83"/>
            <p:cNvSpPr txBox="1"/>
            <p:nvPr/>
          </p:nvSpPr>
          <p:spPr>
            <a:xfrm>
              <a:off x="2679409" y="5214392"/>
              <a:ext cx="1261110" cy="230832"/>
            </a:xfrm>
            <a:prstGeom prst="rect">
              <a:avLst/>
            </a:prstGeom>
            <a:noFill/>
          </p:spPr>
          <p:txBody>
            <a:bodyPr wrap="square" rtlCol="0">
              <a:spAutoFit/>
            </a:bodyPr>
            <a:lstStyle/>
            <a:p>
              <a:pPr algn="l"/>
              <a:r>
                <a:rPr lang="de-CH" sz="900" dirty="0"/>
                <a:t>Militärdienstpflicht</a:t>
              </a:r>
            </a:p>
          </p:txBody>
        </p:sp>
        <p:sp>
          <p:nvSpPr>
            <p:cNvPr id="85" name="Rechteck 84"/>
            <p:cNvSpPr/>
            <p:nvPr/>
          </p:nvSpPr>
          <p:spPr bwMode="auto">
            <a:xfrm>
              <a:off x="2483768" y="5553256"/>
              <a:ext cx="180000" cy="180000"/>
            </a:xfrm>
            <a:prstGeom prst="rect">
              <a:avLst/>
            </a:prstGeom>
            <a:solidFill>
              <a:srgbClr val="DDDDDD"/>
            </a:solidFill>
            <a:ln w="28575" cap="flat" cmpd="sng" algn="ctr">
              <a:solidFill>
                <a:schemeClr val="bg1">
                  <a:lumMod val="85000"/>
                </a:schemeClr>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87" name="Textfeld 86"/>
            <p:cNvSpPr txBox="1"/>
            <p:nvPr/>
          </p:nvSpPr>
          <p:spPr>
            <a:xfrm>
              <a:off x="2679409" y="5527476"/>
              <a:ext cx="1261110" cy="230832"/>
            </a:xfrm>
            <a:prstGeom prst="rect">
              <a:avLst/>
            </a:prstGeom>
            <a:noFill/>
          </p:spPr>
          <p:txBody>
            <a:bodyPr wrap="square" rtlCol="0">
              <a:spAutoFit/>
            </a:bodyPr>
            <a:lstStyle/>
            <a:p>
              <a:pPr algn="l"/>
              <a:r>
                <a:rPr lang="de-CH" sz="900" dirty="0"/>
                <a:t>Schutzdienstpflicht</a:t>
              </a:r>
            </a:p>
          </p:txBody>
        </p:sp>
        <p:sp>
          <p:nvSpPr>
            <p:cNvPr id="88" name="Ellipse 87"/>
            <p:cNvSpPr/>
            <p:nvPr/>
          </p:nvSpPr>
          <p:spPr bwMode="auto">
            <a:xfrm>
              <a:off x="4355976" y="5172000"/>
              <a:ext cx="180000" cy="180000"/>
            </a:xfrm>
            <a:prstGeom prst="ellipse">
              <a:avLst/>
            </a:prstGeom>
            <a:solidFill>
              <a:srgbClr val="336600"/>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89" name="Ellipse 88"/>
            <p:cNvSpPr/>
            <p:nvPr/>
          </p:nvSpPr>
          <p:spPr bwMode="auto">
            <a:xfrm>
              <a:off x="4590012" y="5172000"/>
              <a:ext cx="180000" cy="180000"/>
            </a:xfrm>
            <a:prstGeom prst="ellips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90" name="Ellipse 89"/>
            <p:cNvSpPr/>
            <p:nvPr/>
          </p:nvSpPr>
          <p:spPr bwMode="auto">
            <a:xfrm>
              <a:off x="4823251" y="5172000"/>
              <a:ext cx="180000" cy="180000"/>
            </a:xfrm>
            <a:prstGeom prst="ellipse">
              <a:avLst/>
            </a:prstGeom>
            <a:solidFill>
              <a:srgbClr val="FF9933"/>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91" name="Textfeld 90"/>
            <p:cNvSpPr txBox="1"/>
            <p:nvPr/>
          </p:nvSpPr>
          <p:spPr>
            <a:xfrm>
              <a:off x="5004048" y="5150929"/>
              <a:ext cx="1837867" cy="230832"/>
            </a:xfrm>
            <a:prstGeom prst="rect">
              <a:avLst/>
            </a:prstGeom>
            <a:noFill/>
          </p:spPr>
          <p:txBody>
            <a:bodyPr wrap="square" rtlCol="0">
              <a:spAutoFit/>
            </a:bodyPr>
            <a:lstStyle/>
            <a:p>
              <a:pPr algn="l"/>
              <a:r>
                <a:rPr lang="de-CH" sz="900" dirty="0"/>
                <a:t>Persönliche Dienstleistung</a:t>
              </a:r>
            </a:p>
          </p:txBody>
        </p:sp>
        <p:sp>
          <p:nvSpPr>
            <p:cNvPr id="92" name="Ellipse 91"/>
            <p:cNvSpPr/>
            <p:nvPr/>
          </p:nvSpPr>
          <p:spPr bwMode="auto">
            <a:xfrm>
              <a:off x="4823251" y="5431072"/>
              <a:ext cx="180000" cy="180000"/>
            </a:xfrm>
            <a:prstGeom prst="ellipse">
              <a:avLst/>
            </a:prstGeom>
            <a:solidFill>
              <a:schemeClr val="tx1">
                <a:lumMod val="50000"/>
                <a:lumOff val="50000"/>
              </a:schemeClr>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93" name="Textfeld 92"/>
            <p:cNvSpPr txBox="1"/>
            <p:nvPr/>
          </p:nvSpPr>
          <p:spPr>
            <a:xfrm>
              <a:off x="5004048" y="5409220"/>
              <a:ext cx="1837867" cy="230832"/>
            </a:xfrm>
            <a:prstGeom prst="rect">
              <a:avLst/>
            </a:prstGeom>
            <a:noFill/>
          </p:spPr>
          <p:txBody>
            <a:bodyPr wrap="square" rtlCol="0">
              <a:spAutoFit/>
            </a:bodyPr>
            <a:lstStyle/>
            <a:p>
              <a:pPr algn="l"/>
              <a:r>
                <a:rPr lang="de-CH" sz="900" dirty="0"/>
                <a:t>Finanzielle Ersatzabgabe</a:t>
              </a:r>
            </a:p>
          </p:txBody>
        </p:sp>
        <p:sp>
          <p:nvSpPr>
            <p:cNvPr id="94" name="Ellipse 93"/>
            <p:cNvSpPr/>
            <p:nvPr/>
          </p:nvSpPr>
          <p:spPr bwMode="auto">
            <a:xfrm>
              <a:off x="4823251" y="5690143"/>
              <a:ext cx="180000" cy="18000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400" b="0" i="0" u="none" strike="noStrike" cap="none" normalizeH="0" baseline="0">
                <a:ln>
                  <a:noFill/>
                </a:ln>
                <a:solidFill>
                  <a:schemeClr val="tx1"/>
                </a:solidFill>
                <a:effectLst/>
                <a:latin typeface="Arial" charset="0"/>
              </a:endParaRPr>
            </a:p>
          </p:txBody>
        </p:sp>
        <p:sp>
          <p:nvSpPr>
            <p:cNvPr id="95" name="Textfeld 94"/>
            <p:cNvSpPr txBox="1"/>
            <p:nvPr/>
          </p:nvSpPr>
          <p:spPr>
            <a:xfrm>
              <a:off x="5004048" y="5661248"/>
              <a:ext cx="1837867" cy="230832"/>
            </a:xfrm>
            <a:prstGeom prst="rect">
              <a:avLst/>
            </a:prstGeom>
            <a:noFill/>
          </p:spPr>
          <p:txBody>
            <a:bodyPr wrap="square" rtlCol="0">
              <a:spAutoFit/>
            </a:bodyPr>
            <a:lstStyle/>
            <a:p>
              <a:pPr algn="l"/>
              <a:r>
                <a:rPr lang="de-CH" sz="900" dirty="0"/>
                <a:t>Keine Leistung</a:t>
              </a:r>
            </a:p>
          </p:txBody>
        </p:sp>
      </p:grpSp>
      <p:pic>
        <p:nvPicPr>
          <p:cNvPr id="67" name="Grafik 66"/>
          <p:cNvPicPr>
            <a:picLocks noChangeAspect="1"/>
          </p:cNvPicPr>
          <p:nvPr/>
        </p:nvPicPr>
        <p:blipFill rotWithShape="1">
          <a:blip r:embed="rId4">
            <a:extLst>
              <a:ext uri="{28A0092B-C50C-407E-A947-70E740481C1C}">
                <a14:useLocalDpi xmlns:a14="http://schemas.microsoft.com/office/drawing/2010/main" val="0"/>
              </a:ext>
            </a:extLst>
          </a:blip>
          <a:srcRect l="54345"/>
          <a:stretch/>
        </p:blipFill>
        <p:spPr>
          <a:xfrm>
            <a:off x="7308304" y="361361"/>
            <a:ext cx="839020" cy="792125"/>
          </a:xfrm>
          <a:prstGeom prst="rect">
            <a:avLst/>
          </a:prstGeom>
          <a:ln>
            <a:noFill/>
          </a:ln>
          <a:effectLst>
            <a:softEdge rad="112500"/>
          </a:effectLst>
        </p:spPr>
      </p:pic>
      <p:pic>
        <p:nvPicPr>
          <p:cNvPr id="68" name="Grafik 67"/>
          <p:cNvPicPr>
            <a:picLocks noChangeAspect="1"/>
          </p:cNvPicPr>
          <p:nvPr/>
        </p:nvPicPr>
        <p:blipFill rotWithShape="1">
          <a:blip r:embed="rId5">
            <a:extLst>
              <a:ext uri="{28A0092B-C50C-407E-A947-70E740481C1C}">
                <a14:useLocalDpi xmlns:a14="http://schemas.microsoft.com/office/drawing/2010/main" val="0"/>
              </a:ext>
            </a:extLst>
          </a:blip>
          <a:srcRect l="14361" r="10755" b="9081"/>
          <a:stretch/>
        </p:blipFill>
        <p:spPr>
          <a:xfrm>
            <a:off x="7452320" y="1052736"/>
            <a:ext cx="864096" cy="720080"/>
          </a:xfrm>
          <a:prstGeom prst="rect">
            <a:avLst/>
          </a:prstGeom>
          <a:ln>
            <a:noFill/>
          </a:ln>
          <a:effectLst>
            <a:softEdge rad="112500"/>
          </a:effectLst>
        </p:spPr>
      </p:pic>
      <p:pic>
        <p:nvPicPr>
          <p:cNvPr id="66" name="Grafik 65"/>
          <p:cNvPicPr>
            <a:picLocks noChangeAspect="1"/>
          </p:cNvPicPr>
          <p:nvPr/>
        </p:nvPicPr>
        <p:blipFill rotWithShape="1">
          <a:blip r:embed="rId6" cstate="print">
            <a:extLst>
              <a:ext uri="{28A0092B-C50C-407E-A947-70E740481C1C}">
                <a14:useLocalDpi xmlns:a14="http://schemas.microsoft.com/office/drawing/2010/main" val="0"/>
              </a:ext>
            </a:extLst>
          </a:blip>
          <a:srcRect l="36961"/>
          <a:stretch/>
        </p:blipFill>
        <p:spPr>
          <a:xfrm>
            <a:off x="8100392" y="476672"/>
            <a:ext cx="804612" cy="720000"/>
          </a:xfrm>
          <a:prstGeom prst="rect">
            <a:avLst/>
          </a:prstGeom>
          <a:ln>
            <a:noFill/>
          </a:ln>
          <a:effectLst>
            <a:softEdge rad="112500"/>
          </a:effectLst>
        </p:spPr>
      </p:pic>
    </p:spTree>
    <p:extLst>
      <p:ext uri="{BB962C8B-B14F-4D97-AF65-F5344CB8AC3E}">
        <p14:creationId xmlns:p14="http://schemas.microsoft.com/office/powerpoint/2010/main" val="226741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10"/>
            <a:ext cx="7702946" cy="475844"/>
          </a:xfrm>
        </p:spPr>
        <p:txBody>
          <a:bodyPr/>
          <a:lstStyle/>
          <a:p>
            <a:r>
              <a:rPr lang="de-CH" sz="2000" dirty="0"/>
              <a:t>Die Dienstpflicht in der Bundesverfassung</a:t>
            </a:r>
            <a:br>
              <a:rPr lang="de-CH" sz="2000" dirty="0"/>
            </a:br>
            <a:endParaRPr lang="de-CH" sz="1800" b="0" dirty="0"/>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sp>
        <p:nvSpPr>
          <p:cNvPr id="4" name="Rechteck 3"/>
          <p:cNvSpPr/>
          <p:nvPr/>
        </p:nvSpPr>
        <p:spPr>
          <a:xfrm>
            <a:off x="467544" y="1059120"/>
            <a:ext cx="6696744" cy="2369880"/>
          </a:xfrm>
          <a:prstGeom prst="rect">
            <a:avLst/>
          </a:prstGeom>
          <a:ln>
            <a:solidFill>
              <a:schemeClr val="bg2"/>
            </a:solidFill>
          </a:ln>
        </p:spPr>
        <p:txBody>
          <a:bodyPr wrap="square">
            <a:spAutoFit/>
          </a:bodyPr>
          <a:lstStyle/>
          <a:p>
            <a:pPr algn="l">
              <a:spcBef>
                <a:spcPts val="300"/>
              </a:spcBef>
              <a:spcAft>
                <a:spcPts val="300"/>
              </a:spcAft>
            </a:pPr>
            <a:r>
              <a:rPr lang="de-CH" sz="1600" b="1" dirty="0"/>
              <a:t>Art. 59 	Militär- und Ersatzdienst</a:t>
            </a:r>
          </a:p>
          <a:p>
            <a:pPr algn="l">
              <a:spcBef>
                <a:spcPts val="300"/>
              </a:spcBef>
              <a:spcAft>
                <a:spcPts val="300"/>
              </a:spcAft>
            </a:pPr>
            <a:r>
              <a:rPr lang="de-CH" sz="1600" baseline="30000" dirty="0"/>
              <a:t>1 </a:t>
            </a:r>
            <a:r>
              <a:rPr lang="de-CH" sz="1600" dirty="0"/>
              <a:t>Jeder Schweizer ist verpflichtet, Militärdienst zu leisten. Das Gesetz sieht einen zivilen Ersatzdienst vor.</a:t>
            </a:r>
          </a:p>
          <a:p>
            <a:pPr algn="l">
              <a:spcBef>
                <a:spcPts val="300"/>
              </a:spcBef>
              <a:spcAft>
                <a:spcPts val="300"/>
              </a:spcAft>
            </a:pPr>
            <a:r>
              <a:rPr lang="de-CH" sz="1600" baseline="30000" dirty="0"/>
              <a:t>2 </a:t>
            </a:r>
            <a:r>
              <a:rPr lang="de-CH" sz="1600" dirty="0"/>
              <a:t>Für Schweizerinnen ist der Militärdienst freiwillig.</a:t>
            </a:r>
          </a:p>
          <a:p>
            <a:pPr algn="l">
              <a:spcBef>
                <a:spcPts val="300"/>
              </a:spcBef>
              <a:spcAft>
                <a:spcPts val="300"/>
              </a:spcAft>
            </a:pPr>
            <a:r>
              <a:rPr lang="de-CH" sz="1600" baseline="30000" dirty="0"/>
              <a:t>3 </a:t>
            </a:r>
            <a:r>
              <a:rPr lang="de-CH" sz="1600" dirty="0"/>
              <a:t>Schweizer, die weder Militär- noch Ersatzdienst leisten, schulden </a:t>
            </a:r>
            <a:br>
              <a:rPr lang="de-CH" sz="1600" dirty="0"/>
            </a:br>
            <a:r>
              <a:rPr lang="de-CH" sz="1600" dirty="0"/>
              <a:t>eine Abgabe. Diese wird vom Bund erhoben und von den Kantonen </a:t>
            </a:r>
            <a:br>
              <a:rPr lang="de-CH" sz="1600" dirty="0"/>
            </a:br>
            <a:r>
              <a:rPr lang="de-CH" sz="1600" dirty="0"/>
              <a:t>veranlagt und eingezogen.</a:t>
            </a:r>
          </a:p>
          <a:p>
            <a:pPr algn="l">
              <a:spcBef>
                <a:spcPts val="300"/>
              </a:spcBef>
              <a:spcAft>
                <a:spcPts val="300"/>
              </a:spcAft>
            </a:pPr>
            <a:r>
              <a:rPr lang="de-CH" sz="1600" dirty="0"/>
              <a:t>(...)</a:t>
            </a:r>
          </a:p>
        </p:txBody>
      </p:sp>
      <p:sp>
        <p:nvSpPr>
          <p:cNvPr id="5" name="Rechteck 4"/>
          <p:cNvSpPr/>
          <p:nvPr/>
        </p:nvSpPr>
        <p:spPr>
          <a:xfrm>
            <a:off x="467544" y="3651408"/>
            <a:ext cx="6696744" cy="2369880"/>
          </a:xfrm>
          <a:prstGeom prst="rect">
            <a:avLst/>
          </a:prstGeom>
          <a:ln>
            <a:solidFill>
              <a:schemeClr val="bg2"/>
            </a:solidFill>
          </a:ln>
        </p:spPr>
        <p:txBody>
          <a:bodyPr wrap="square">
            <a:spAutoFit/>
          </a:bodyPr>
          <a:lstStyle/>
          <a:p>
            <a:pPr algn="l">
              <a:spcBef>
                <a:spcPts val="300"/>
              </a:spcBef>
              <a:spcAft>
                <a:spcPts val="300"/>
              </a:spcAft>
            </a:pPr>
            <a:r>
              <a:rPr lang="de-CH" sz="1600" b="1" dirty="0"/>
              <a:t>Art. 61 	Zivilschutz</a:t>
            </a:r>
          </a:p>
          <a:p>
            <a:pPr algn="l">
              <a:spcBef>
                <a:spcPts val="300"/>
              </a:spcBef>
              <a:spcAft>
                <a:spcPts val="300"/>
              </a:spcAft>
            </a:pPr>
            <a:r>
              <a:rPr lang="de-CH" sz="1600" baseline="30000" dirty="0"/>
              <a:t>1 </a:t>
            </a:r>
            <a:r>
              <a:rPr lang="de-CH" sz="1600" dirty="0"/>
              <a:t>Die Gesetzgebung über den zivilen Schutz von Personen und Gütern vor den Auswirkungen bewaffneter Konflikte ist Sache des Bundes.</a:t>
            </a:r>
          </a:p>
          <a:p>
            <a:pPr algn="l">
              <a:spcBef>
                <a:spcPts val="300"/>
              </a:spcBef>
              <a:spcAft>
                <a:spcPts val="300"/>
              </a:spcAft>
            </a:pPr>
            <a:r>
              <a:rPr lang="de-CH" sz="1600" baseline="30000" dirty="0"/>
              <a:t>2 </a:t>
            </a:r>
            <a:r>
              <a:rPr lang="de-CH" sz="1600" dirty="0"/>
              <a:t>Der Bund erlässt Vorschriften über den Einsatz des Zivilschutzes bei Katastrophen und in Notlagen.</a:t>
            </a:r>
          </a:p>
          <a:p>
            <a:pPr algn="l">
              <a:spcBef>
                <a:spcPts val="300"/>
              </a:spcBef>
              <a:spcAft>
                <a:spcPts val="300"/>
              </a:spcAft>
            </a:pPr>
            <a:r>
              <a:rPr lang="de-CH" sz="1600" baseline="30000" dirty="0"/>
              <a:t>3 </a:t>
            </a:r>
            <a:r>
              <a:rPr lang="de-CH" sz="1600" dirty="0"/>
              <a:t>Er kann den Schutzdienst für Männer obligatorisch erklären. Für Frauen ist dieser freiwillig.</a:t>
            </a:r>
          </a:p>
          <a:p>
            <a:pPr algn="l">
              <a:spcBef>
                <a:spcPts val="300"/>
              </a:spcBef>
              <a:spcAft>
                <a:spcPts val="300"/>
              </a:spcAft>
            </a:pPr>
            <a:r>
              <a:rPr lang="de-CH" sz="1600" dirty="0"/>
              <a:t>(...)</a:t>
            </a:r>
          </a:p>
        </p:txBody>
      </p:sp>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19659" t="291" r="17131" b="15034"/>
          <a:stretch/>
        </p:blipFill>
        <p:spPr>
          <a:xfrm>
            <a:off x="7380472" y="1049005"/>
            <a:ext cx="1440000" cy="1083851"/>
          </a:xfrm>
          <a:prstGeom prst="rect">
            <a:avLst/>
          </a:prstGeom>
        </p:spPr>
      </p:pic>
      <p:pic>
        <p:nvPicPr>
          <p:cNvPr id="8" name="Grafik 7"/>
          <p:cNvPicPr>
            <a:picLocks noChangeAspect="1"/>
          </p:cNvPicPr>
          <p:nvPr/>
        </p:nvPicPr>
        <p:blipFill rotWithShape="1">
          <a:blip r:embed="rId4">
            <a:extLst>
              <a:ext uri="{28A0092B-C50C-407E-A947-70E740481C1C}">
                <a14:useLocalDpi xmlns:a14="http://schemas.microsoft.com/office/drawing/2010/main" val="0"/>
              </a:ext>
            </a:extLst>
          </a:blip>
          <a:srcRect l="22281" r="7161"/>
          <a:stretch/>
        </p:blipFill>
        <p:spPr>
          <a:xfrm>
            <a:off x="7338800" y="4221088"/>
            <a:ext cx="1440000" cy="1142870"/>
          </a:xfrm>
          <a:prstGeom prst="rect">
            <a:avLst/>
          </a:prstGeom>
        </p:spPr>
      </p:pic>
      <p:pic>
        <p:nvPicPr>
          <p:cNvPr id="9" name="Grafik 8"/>
          <p:cNvPicPr>
            <a:picLocks noChangeAspect="1"/>
          </p:cNvPicPr>
          <p:nvPr/>
        </p:nvPicPr>
        <p:blipFill rotWithShape="1">
          <a:blip r:embed="rId5">
            <a:extLst>
              <a:ext uri="{28A0092B-C50C-407E-A947-70E740481C1C}">
                <a14:useLocalDpi xmlns:a14="http://schemas.microsoft.com/office/drawing/2010/main" val="0"/>
              </a:ext>
            </a:extLst>
          </a:blip>
          <a:srcRect l="22509" b="10716"/>
          <a:stretch/>
        </p:blipFill>
        <p:spPr>
          <a:xfrm>
            <a:off x="7380472" y="2324898"/>
            <a:ext cx="1440000" cy="1104102"/>
          </a:xfrm>
          <a:prstGeom prst="rect">
            <a:avLst/>
          </a:prstGeom>
        </p:spPr>
      </p:pic>
    </p:spTree>
    <p:extLst>
      <p:ext uri="{BB962C8B-B14F-4D97-AF65-F5344CB8AC3E}">
        <p14:creationId xmlns:p14="http://schemas.microsoft.com/office/powerpoint/2010/main" val="91122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Gerade Verbindung 49"/>
          <p:cNvCxnSpPr/>
          <p:nvPr/>
        </p:nvCxnSpPr>
        <p:spPr bwMode="auto">
          <a:xfrm>
            <a:off x="8343708" y="1259468"/>
            <a:ext cx="19316" cy="4716000"/>
          </a:xfrm>
          <a:prstGeom prst="line">
            <a:avLst/>
          </a:prstGeom>
          <a:solidFill>
            <a:srgbClr val="FFFFCC"/>
          </a:solidFill>
          <a:ln w="12700" cap="flat" cmpd="sng" algn="ctr">
            <a:solidFill>
              <a:schemeClr val="tx1"/>
            </a:solidFill>
            <a:prstDash val="dashDot"/>
            <a:round/>
            <a:headEnd type="none" w="med" len="med"/>
            <a:tailEnd type="none" w="med" len="med"/>
          </a:ln>
          <a:effectLst/>
        </p:spPr>
      </p:cxnSp>
      <p:cxnSp>
        <p:nvCxnSpPr>
          <p:cNvPr id="34" name="Gerade Verbindung 33"/>
          <p:cNvCxnSpPr/>
          <p:nvPr/>
        </p:nvCxnSpPr>
        <p:spPr bwMode="auto">
          <a:xfrm>
            <a:off x="1857799" y="1266303"/>
            <a:ext cx="19316" cy="4716000"/>
          </a:xfrm>
          <a:prstGeom prst="line">
            <a:avLst/>
          </a:prstGeom>
          <a:solidFill>
            <a:srgbClr val="FFFFCC"/>
          </a:solidFill>
          <a:ln w="12700" cap="flat" cmpd="sng" algn="ctr">
            <a:solidFill>
              <a:schemeClr val="tx1"/>
            </a:solidFill>
            <a:prstDash val="dashDot"/>
            <a:round/>
            <a:headEnd type="none" w="med" len="med"/>
            <a:tailEnd type="none" w="med" len="med"/>
          </a:ln>
          <a:effectLst/>
        </p:spPr>
      </p:cxnSp>
      <p:cxnSp>
        <p:nvCxnSpPr>
          <p:cNvPr id="50" name="Gerade Verbindung 49"/>
          <p:cNvCxnSpPr/>
          <p:nvPr/>
        </p:nvCxnSpPr>
        <p:spPr bwMode="auto">
          <a:xfrm>
            <a:off x="7217940" y="1266303"/>
            <a:ext cx="19316" cy="4716000"/>
          </a:xfrm>
          <a:prstGeom prst="line">
            <a:avLst/>
          </a:prstGeom>
          <a:solidFill>
            <a:srgbClr val="FFFFCC"/>
          </a:solidFill>
          <a:ln w="12700" cap="flat" cmpd="sng" algn="ctr">
            <a:solidFill>
              <a:schemeClr val="tx1"/>
            </a:solidFill>
            <a:prstDash val="dashDot"/>
            <a:round/>
            <a:headEnd type="none" w="med" len="med"/>
            <a:tailEnd type="none" w="med" len="med"/>
          </a:ln>
          <a:effectLst/>
        </p:spPr>
      </p:cxnSp>
      <p:cxnSp>
        <p:nvCxnSpPr>
          <p:cNvPr id="52" name="Gerade Verbindung 51"/>
          <p:cNvCxnSpPr/>
          <p:nvPr/>
        </p:nvCxnSpPr>
        <p:spPr bwMode="auto">
          <a:xfrm>
            <a:off x="6145911" y="1266303"/>
            <a:ext cx="19316" cy="4716000"/>
          </a:xfrm>
          <a:prstGeom prst="line">
            <a:avLst/>
          </a:prstGeom>
          <a:solidFill>
            <a:srgbClr val="FFFFCC"/>
          </a:solidFill>
          <a:ln w="12700" cap="flat" cmpd="sng" algn="ctr">
            <a:solidFill>
              <a:schemeClr val="tx1"/>
            </a:solidFill>
            <a:prstDash val="dashDot"/>
            <a:round/>
            <a:headEnd type="none" w="med" len="med"/>
            <a:tailEnd type="none" w="med" len="med"/>
          </a:ln>
          <a:effectLst/>
        </p:spPr>
      </p:cxnSp>
      <p:cxnSp>
        <p:nvCxnSpPr>
          <p:cNvPr id="59" name="Gerade Verbindung 58"/>
          <p:cNvCxnSpPr/>
          <p:nvPr/>
        </p:nvCxnSpPr>
        <p:spPr bwMode="auto">
          <a:xfrm>
            <a:off x="5073883" y="1266303"/>
            <a:ext cx="19316" cy="4716000"/>
          </a:xfrm>
          <a:prstGeom prst="line">
            <a:avLst/>
          </a:prstGeom>
          <a:solidFill>
            <a:srgbClr val="FFFFCC"/>
          </a:solidFill>
          <a:ln w="12700" cap="flat" cmpd="sng" algn="ctr">
            <a:solidFill>
              <a:schemeClr val="tx1"/>
            </a:solidFill>
            <a:prstDash val="dashDot"/>
            <a:round/>
            <a:headEnd type="none" w="med" len="med"/>
            <a:tailEnd type="none" w="med" len="med"/>
          </a:ln>
          <a:effectLst/>
        </p:spPr>
      </p:cxnSp>
      <p:cxnSp>
        <p:nvCxnSpPr>
          <p:cNvPr id="57" name="Gerade Verbindung 56"/>
          <p:cNvCxnSpPr/>
          <p:nvPr/>
        </p:nvCxnSpPr>
        <p:spPr bwMode="auto">
          <a:xfrm>
            <a:off x="4001855" y="1259468"/>
            <a:ext cx="19316" cy="4716000"/>
          </a:xfrm>
          <a:prstGeom prst="line">
            <a:avLst/>
          </a:prstGeom>
          <a:solidFill>
            <a:srgbClr val="FFFFCC"/>
          </a:solidFill>
          <a:ln w="12700" cap="flat" cmpd="sng" algn="ctr">
            <a:solidFill>
              <a:schemeClr val="tx1"/>
            </a:solidFill>
            <a:prstDash val="dashDot"/>
            <a:round/>
            <a:headEnd type="none" w="med" len="med"/>
            <a:tailEnd type="none" w="med" len="med"/>
          </a:ln>
          <a:effectLst/>
        </p:spPr>
      </p:cxnSp>
      <p:cxnSp>
        <p:nvCxnSpPr>
          <p:cNvPr id="58" name="Gerade Verbindung 57"/>
          <p:cNvCxnSpPr/>
          <p:nvPr/>
        </p:nvCxnSpPr>
        <p:spPr bwMode="auto">
          <a:xfrm>
            <a:off x="2929827" y="1266303"/>
            <a:ext cx="19316" cy="4716000"/>
          </a:xfrm>
          <a:prstGeom prst="line">
            <a:avLst/>
          </a:prstGeom>
          <a:solidFill>
            <a:srgbClr val="FFFFCC"/>
          </a:solidFill>
          <a:ln w="12700" cap="flat" cmpd="sng" algn="ctr">
            <a:solidFill>
              <a:schemeClr val="tx1"/>
            </a:solidFill>
            <a:prstDash val="dashDot"/>
            <a:round/>
            <a:headEnd type="none" w="med" len="med"/>
            <a:tailEnd type="none" w="med" len="med"/>
          </a:ln>
          <a:effectLst/>
        </p:spPr>
      </p:cxnSp>
      <p:sp>
        <p:nvSpPr>
          <p:cNvPr id="2" name="Datumsplatzhalter 1"/>
          <p:cNvSpPr>
            <a:spLocks noGrp="1"/>
          </p:cNvSpPr>
          <p:nvPr>
            <p:ph type="dt" sz="half" idx="11"/>
          </p:nvPr>
        </p:nvSpPr>
        <p:spPr/>
        <p:txBody>
          <a:bodyPr/>
          <a:lstStyle/>
          <a:p>
            <a:pPr>
              <a:defRPr/>
            </a:pPr>
            <a:r>
              <a:rPr lang="de-DE"/>
              <a:t>AZSV / 9.12.2019</a:t>
            </a:r>
            <a:endParaRPr lang="de-DE" sz="100" dirty="0"/>
          </a:p>
        </p:txBody>
      </p:sp>
      <p:sp>
        <p:nvSpPr>
          <p:cNvPr id="3" name="Fußzeilenplatzhalter 2"/>
          <p:cNvSpPr>
            <a:spLocks noGrp="1"/>
          </p:cNvSpPr>
          <p:nvPr>
            <p:ph type="ftr" sz="quarter" idx="10"/>
          </p:nvPr>
        </p:nvSpPr>
        <p:spPr/>
        <p:txBody>
          <a:bodyPr/>
          <a:lstStyle/>
          <a:p>
            <a:pPr>
              <a:defRPr/>
            </a:pPr>
            <a:r>
              <a:rPr lang="de-CH"/>
              <a:t>Christoph Flury / Vizedirektor BABS</a:t>
            </a:r>
            <a:endParaRPr lang="de-DE" dirty="0"/>
          </a:p>
        </p:txBody>
      </p:sp>
      <p:sp>
        <p:nvSpPr>
          <p:cNvPr id="36" name="Textfeld 35"/>
          <p:cNvSpPr txBox="1"/>
          <p:nvPr/>
        </p:nvSpPr>
        <p:spPr>
          <a:xfrm>
            <a:off x="1062924" y="5651956"/>
            <a:ext cx="772772" cy="369332"/>
          </a:xfrm>
          <a:prstGeom prst="rect">
            <a:avLst/>
          </a:prstGeom>
          <a:noFill/>
        </p:spPr>
        <p:txBody>
          <a:bodyPr wrap="square" rtlCol="0">
            <a:spAutoFit/>
          </a:bodyPr>
          <a:lstStyle/>
          <a:p>
            <a:r>
              <a:rPr lang="de-CH" dirty="0"/>
              <a:t>2015</a:t>
            </a:r>
          </a:p>
        </p:txBody>
      </p:sp>
      <p:sp>
        <p:nvSpPr>
          <p:cNvPr id="37" name="Textfeld 36"/>
          <p:cNvSpPr txBox="1"/>
          <p:nvPr/>
        </p:nvSpPr>
        <p:spPr>
          <a:xfrm>
            <a:off x="3166082" y="5651956"/>
            <a:ext cx="772772" cy="369332"/>
          </a:xfrm>
          <a:prstGeom prst="rect">
            <a:avLst/>
          </a:prstGeom>
          <a:noFill/>
        </p:spPr>
        <p:txBody>
          <a:bodyPr wrap="square" rtlCol="0">
            <a:spAutoFit/>
          </a:bodyPr>
          <a:lstStyle/>
          <a:p>
            <a:r>
              <a:rPr lang="de-CH" dirty="0"/>
              <a:t>2017</a:t>
            </a:r>
          </a:p>
        </p:txBody>
      </p:sp>
      <p:sp>
        <p:nvSpPr>
          <p:cNvPr id="38" name="Textfeld 37"/>
          <p:cNvSpPr txBox="1"/>
          <p:nvPr/>
        </p:nvSpPr>
        <p:spPr>
          <a:xfrm>
            <a:off x="5326322" y="5651956"/>
            <a:ext cx="772772" cy="369332"/>
          </a:xfrm>
          <a:prstGeom prst="rect">
            <a:avLst/>
          </a:prstGeom>
          <a:noFill/>
        </p:spPr>
        <p:txBody>
          <a:bodyPr wrap="square" rtlCol="0">
            <a:spAutoFit/>
          </a:bodyPr>
          <a:lstStyle/>
          <a:p>
            <a:r>
              <a:rPr lang="de-CH" dirty="0"/>
              <a:t>2019</a:t>
            </a:r>
          </a:p>
        </p:txBody>
      </p:sp>
      <p:sp>
        <p:nvSpPr>
          <p:cNvPr id="39" name="Textfeld 38"/>
          <p:cNvSpPr txBox="1"/>
          <p:nvPr/>
        </p:nvSpPr>
        <p:spPr>
          <a:xfrm>
            <a:off x="4246202" y="5651956"/>
            <a:ext cx="772772" cy="369332"/>
          </a:xfrm>
          <a:prstGeom prst="rect">
            <a:avLst/>
          </a:prstGeom>
          <a:noFill/>
        </p:spPr>
        <p:txBody>
          <a:bodyPr wrap="square" rtlCol="0">
            <a:spAutoFit/>
          </a:bodyPr>
          <a:lstStyle/>
          <a:p>
            <a:r>
              <a:rPr lang="de-CH" dirty="0"/>
              <a:t>2018</a:t>
            </a:r>
          </a:p>
        </p:txBody>
      </p:sp>
      <p:sp>
        <p:nvSpPr>
          <p:cNvPr id="41" name="Textfeld 40"/>
          <p:cNvSpPr txBox="1"/>
          <p:nvPr/>
        </p:nvSpPr>
        <p:spPr>
          <a:xfrm>
            <a:off x="2085962" y="5651956"/>
            <a:ext cx="772772" cy="369332"/>
          </a:xfrm>
          <a:prstGeom prst="rect">
            <a:avLst/>
          </a:prstGeom>
          <a:noFill/>
        </p:spPr>
        <p:txBody>
          <a:bodyPr wrap="square" rtlCol="0">
            <a:spAutoFit/>
          </a:bodyPr>
          <a:lstStyle/>
          <a:p>
            <a:r>
              <a:rPr lang="de-CH" dirty="0"/>
              <a:t>2016</a:t>
            </a:r>
          </a:p>
        </p:txBody>
      </p:sp>
      <p:sp>
        <p:nvSpPr>
          <p:cNvPr id="49" name="Textfeld 48"/>
          <p:cNvSpPr txBox="1"/>
          <p:nvPr/>
        </p:nvSpPr>
        <p:spPr>
          <a:xfrm>
            <a:off x="6320468" y="5651956"/>
            <a:ext cx="772772" cy="307777"/>
          </a:xfrm>
          <a:prstGeom prst="rect">
            <a:avLst/>
          </a:prstGeom>
          <a:noFill/>
        </p:spPr>
        <p:txBody>
          <a:bodyPr wrap="square" rtlCol="0">
            <a:spAutoFit/>
          </a:bodyPr>
          <a:lstStyle/>
          <a:p>
            <a:r>
              <a:rPr lang="de-CH" dirty="0"/>
              <a:t>2020</a:t>
            </a:r>
          </a:p>
        </p:txBody>
      </p:sp>
      <p:sp>
        <p:nvSpPr>
          <p:cNvPr id="55" name="Rectangle 2"/>
          <p:cNvSpPr>
            <a:spLocks noGrp="1" noChangeArrowheads="1"/>
          </p:cNvSpPr>
          <p:nvPr>
            <p:ph type="title"/>
          </p:nvPr>
        </p:nvSpPr>
        <p:spPr>
          <a:xfrm>
            <a:off x="1268413" y="279400"/>
            <a:ext cx="7461250" cy="432495"/>
          </a:xfrm>
        </p:spPr>
        <p:txBody>
          <a:bodyPr/>
          <a:lstStyle/>
          <a:p>
            <a:r>
              <a:rPr lang="de-CH" sz="2000" dirty="0"/>
              <a:t>Revision der Rechtsgrundlagen (BZG, ZSV, </a:t>
            </a:r>
            <a:r>
              <a:rPr lang="de-CH" sz="2000" dirty="0" err="1"/>
              <a:t>BevSV</a:t>
            </a:r>
            <a:r>
              <a:rPr lang="de-CH" sz="2000" dirty="0"/>
              <a:t>)</a:t>
            </a:r>
          </a:p>
        </p:txBody>
      </p:sp>
      <p:grpSp>
        <p:nvGrpSpPr>
          <p:cNvPr id="4" name="Gruppieren 3"/>
          <p:cNvGrpSpPr/>
          <p:nvPr/>
        </p:nvGrpSpPr>
        <p:grpSpPr>
          <a:xfrm>
            <a:off x="179512" y="980728"/>
            <a:ext cx="1512000" cy="2520280"/>
            <a:chOff x="334482" y="819122"/>
            <a:chExt cx="1512000" cy="252028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82" y="1124744"/>
              <a:ext cx="1512000" cy="2018530"/>
            </a:xfrm>
            <a:prstGeom prst="rect">
              <a:avLst/>
            </a:prstGeom>
            <a:ln>
              <a:solidFill>
                <a:schemeClr val="tx1"/>
              </a:solidFill>
            </a:ln>
            <a:effectLst>
              <a:outerShdw blurRad="50800" dist="38100" dir="2700000" algn="tl" rotWithShape="0">
                <a:prstClr val="black">
                  <a:alpha val="40000"/>
                </a:prstClr>
              </a:outerShdw>
            </a:effectLst>
          </p:spPr>
        </p:pic>
        <p:sp>
          <p:nvSpPr>
            <p:cNvPr id="8" name="Textfeld 7"/>
            <p:cNvSpPr txBox="1"/>
            <p:nvPr/>
          </p:nvSpPr>
          <p:spPr>
            <a:xfrm rot="18809384">
              <a:off x="-227307" y="1540653"/>
              <a:ext cx="2520280" cy="1077218"/>
            </a:xfrm>
            <a:prstGeom prst="rect">
              <a:avLst/>
            </a:prstGeom>
            <a:solidFill>
              <a:srgbClr val="FFFFFF">
                <a:alpha val="20000"/>
              </a:srgbClr>
            </a:solidFill>
          </p:spPr>
          <p:txBody>
            <a:bodyPr wrap="square" rtlCol="0">
              <a:spAutoFit/>
            </a:bodyPr>
            <a:lstStyle/>
            <a:p>
              <a:r>
                <a:rPr lang="de-CH" sz="1600" b="1" dirty="0"/>
                <a:t>Strategie Bevölkerungsschutz und Zivilschutz 2015+</a:t>
              </a:r>
            </a:p>
            <a:p>
              <a:r>
                <a:rPr lang="de-CH" sz="1600" b="1" dirty="0"/>
                <a:t>Mai 2012</a:t>
              </a:r>
            </a:p>
          </p:txBody>
        </p:sp>
      </p:grpSp>
      <p:sp>
        <p:nvSpPr>
          <p:cNvPr id="43" name="Textfeld 42"/>
          <p:cNvSpPr txBox="1"/>
          <p:nvPr/>
        </p:nvSpPr>
        <p:spPr>
          <a:xfrm>
            <a:off x="7446236" y="5645121"/>
            <a:ext cx="772772" cy="307777"/>
          </a:xfrm>
          <a:prstGeom prst="rect">
            <a:avLst/>
          </a:prstGeom>
          <a:noFill/>
        </p:spPr>
        <p:txBody>
          <a:bodyPr wrap="square" rtlCol="0">
            <a:spAutoFit/>
          </a:bodyPr>
          <a:lstStyle/>
          <a:p>
            <a:r>
              <a:rPr lang="de-CH" dirty="0"/>
              <a:t>2021</a:t>
            </a:r>
          </a:p>
        </p:txBody>
      </p:sp>
      <p:grpSp>
        <p:nvGrpSpPr>
          <p:cNvPr id="5" name="Gruppieren 4"/>
          <p:cNvGrpSpPr/>
          <p:nvPr/>
        </p:nvGrpSpPr>
        <p:grpSpPr>
          <a:xfrm>
            <a:off x="1043768" y="2724408"/>
            <a:ext cx="1440000" cy="2719911"/>
            <a:chOff x="1508938" y="2517676"/>
            <a:chExt cx="1440000" cy="2719911"/>
          </a:xfrm>
        </p:grpSpPr>
        <p:pic>
          <p:nvPicPr>
            <p:cNvPr id="54" name="Grafik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8938" y="2737869"/>
              <a:ext cx="1440000" cy="2034063"/>
            </a:xfrm>
            <a:prstGeom prst="rect">
              <a:avLst/>
            </a:prstGeom>
            <a:ln>
              <a:solidFill>
                <a:schemeClr val="tx1"/>
              </a:solidFill>
            </a:ln>
            <a:effectLst>
              <a:outerShdw blurRad="50800" dist="38100" dir="2700000" algn="tl" rotWithShape="0">
                <a:prstClr val="black">
                  <a:alpha val="40000"/>
                </a:prstClr>
              </a:outerShdw>
            </a:effectLst>
          </p:spPr>
        </p:pic>
        <p:sp>
          <p:nvSpPr>
            <p:cNvPr id="7" name="Textfeld 6"/>
            <p:cNvSpPr txBox="1"/>
            <p:nvPr/>
          </p:nvSpPr>
          <p:spPr>
            <a:xfrm rot="18786939">
              <a:off x="842541" y="3339023"/>
              <a:ext cx="2719911" cy="1077218"/>
            </a:xfrm>
            <a:prstGeom prst="rect">
              <a:avLst/>
            </a:prstGeom>
            <a:solidFill>
              <a:srgbClr val="FFFFFF">
                <a:alpha val="20000"/>
              </a:srgbClr>
            </a:solidFill>
          </p:spPr>
          <p:txBody>
            <a:bodyPr wrap="square" rtlCol="0">
              <a:spAutoFit/>
            </a:bodyPr>
            <a:lstStyle/>
            <a:p>
              <a:r>
                <a:rPr lang="de-CH" sz="1600" b="1" dirty="0"/>
                <a:t>Umsetzung Strategie Bevölkerungsschutz und Zivilschutz 2015+</a:t>
              </a:r>
              <a:br>
                <a:rPr lang="de-CH" sz="1600" b="1" dirty="0"/>
              </a:br>
              <a:r>
                <a:rPr lang="de-CH" sz="1600" b="1" dirty="0"/>
                <a:t>Juli 2016</a:t>
              </a:r>
            </a:p>
          </p:txBody>
        </p:sp>
      </p:grpSp>
      <p:grpSp>
        <p:nvGrpSpPr>
          <p:cNvPr id="14" name="Gruppieren 13"/>
          <p:cNvGrpSpPr/>
          <p:nvPr/>
        </p:nvGrpSpPr>
        <p:grpSpPr>
          <a:xfrm>
            <a:off x="2629256" y="1758252"/>
            <a:ext cx="6448118" cy="1886771"/>
            <a:chOff x="2629256" y="3677728"/>
            <a:chExt cx="6448118" cy="1886771"/>
          </a:xfrm>
        </p:grpSpPr>
        <p:sp>
          <p:nvSpPr>
            <p:cNvPr id="47" name="Textfeld 46"/>
            <p:cNvSpPr txBox="1"/>
            <p:nvPr/>
          </p:nvSpPr>
          <p:spPr>
            <a:xfrm>
              <a:off x="2629256" y="3681232"/>
              <a:ext cx="4608000" cy="1836000"/>
            </a:xfrm>
            <a:prstGeom prst="rect">
              <a:avLst/>
            </a:prstGeom>
            <a:gradFill flip="none" rotWithShape="1">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0" scaled="1"/>
              <a:tileRect/>
            </a:gradFill>
          </p:spPr>
          <p:txBody>
            <a:bodyPr wrap="square" rtlCol="0" anchor="t">
              <a:noAutofit/>
            </a:bodyPr>
            <a:lstStyle/>
            <a:p>
              <a:pPr algn="l">
                <a:spcAft>
                  <a:spcPts val="600"/>
                </a:spcAft>
                <a:tabLst>
                  <a:tab pos="1081088" algn="l"/>
                </a:tabLst>
              </a:pPr>
              <a:r>
                <a:rPr lang="de-CH" sz="1400" b="1" dirty="0"/>
                <a:t>Revision</a:t>
              </a:r>
              <a:br>
                <a:rPr lang="de-CH" sz="1400" b="1" dirty="0"/>
              </a:br>
              <a:r>
                <a:rPr lang="de-CH" sz="1400" b="1" dirty="0" err="1"/>
                <a:t>BZG</a:t>
              </a:r>
              <a:endParaRPr lang="de-CH" sz="1400" b="1" dirty="0"/>
            </a:p>
            <a:p>
              <a:pPr algn="l">
                <a:spcAft>
                  <a:spcPts val="600"/>
                </a:spcAft>
              </a:pPr>
              <a:endParaRPr lang="de-CH" sz="1400" b="1" dirty="0"/>
            </a:p>
          </p:txBody>
        </p:sp>
        <p:sp>
          <p:nvSpPr>
            <p:cNvPr id="51" name="Textfeld 50"/>
            <p:cNvSpPr txBox="1"/>
            <p:nvPr/>
          </p:nvSpPr>
          <p:spPr>
            <a:xfrm>
              <a:off x="7217940" y="3677733"/>
              <a:ext cx="1818555" cy="885912"/>
            </a:xfrm>
            <a:prstGeom prst="rect">
              <a:avLst/>
            </a:prstGeom>
            <a:gradFill flip="none" rotWithShape="1">
              <a:gsLst>
                <a:gs pos="0">
                  <a:srgbClr val="954ECA"/>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0" scaled="1"/>
              <a:tileRect/>
            </a:gradFill>
          </p:spPr>
          <p:txBody>
            <a:bodyPr wrap="square" rtlCol="0">
              <a:noAutofit/>
            </a:bodyPr>
            <a:lstStyle/>
            <a:p>
              <a:pPr algn="l"/>
              <a:r>
                <a:rPr lang="de-CH" sz="1200" b="1" dirty="0"/>
                <a:t>Anpassungen </a:t>
              </a:r>
            </a:p>
            <a:p>
              <a:pPr algn="l"/>
              <a:r>
                <a:rPr lang="de-CH" sz="1200" b="1" dirty="0"/>
                <a:t>Rechtsgrundlagen </a:t>
              </a:r>
              <a:br>
                <a:rPr lang="de-CH" sz="1200" b="1" dirty="0"/>
              </a:br>
              <a:r>
                <a:rPr lang="de-CH" sz="1200" b="1" dirty="0"/>
                <a:t>Kantone</a:t>
              </a:r>
              <a:endParaRPr lang="de-CH" sz="1200" b="1" dirty="0">
                <a:solidFill>
                  <a:schemeClr val="bg1"/>
                </a:solidFill>
              </a:endParaRPr>
            </a:p>
            <a:p>
              <a:pPr algn="r"/>
              <a:r>
                <a:rPr lang="de-CH" sz="1200" b="1" dirty="0"/>
                <a:t>Umsetzung</a:t>
              </a:r>
            </a:p>
          </p:txBody>
        </p:sp>
        <p:sp>
          <p:nvSpPr>
            <p:cNvPr id="53" name="Textfeld 52"/>
            <p:cNvSpPr txBox="1"/>
            <p:nvPr/>
          </p:nvSpPr>
          <p:spPr>
            <a:xfrm>
              <a:off x="7217940" y="4611324"/>
              <a:ext cx="1859434" cy="905909"/>
            </a:xfrm>
            <a:prstGeom prst="rect">
              <a:avLst/>
            </a:prstGeom>
            <a:gradFill flip="none" rotWithShape="1">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0" scaled="1"/>
              <a:tileRect/>
            </a:gradFill>
          </p:spPr>
          <p:txBody>
            <a:bodyPr wrap="square" rtlCol="0" anchor="t">
              <a:noAutofit/>
            </a:bodyPr>
            <a:lstStyle/>
            <a:p>
              <a:pPr algn="l">
                <a:spcAft>
                  <a:spcPts val="600"/>
                </a:spcAft>
              </a:pPr>
              <a:r>
                <a:rPr lang="de-CH" sz="1200" b="1" dirty="0"/>
                <a:t>Inkraftsetzung (?): </a:t>
              </a:r>
              <a:br>
                <a:rPr lang="de-CH" sz="1200" b="1" dirty="0"/>
              </a:br>
              <a:r>
                <a:rPr lang="de-CH" sz="1200" b="1" dirty="0">
                  <a:solidFill>
                    <a:srgbClr val="FF0000"/>
                  </a:solidFill>
                </a:rPr>
                <a:t>geplant </a:t>
              </a:r>
              <a:br>
                <a:rPr lang="de-CH" sz="1200" b="1" dirty="0">
                  <a:solidFill>
                    <a:srgbClr val="FF0000"/>
                  </a:solidFill>
                </a:rPr>
              </a:br>
              <a:r>
                <a:rPr lang="de-CH" sz="1200" b="1" dirty="0">
                  <a:solidFill>
                    <a:srgbClr val="FF0000"/>
                  </a:solidFill>
                </a:rPr>
                <a:t>auf 01.01.2021</a:t>
              </a:r>
              <a:r>
                <a:rPr lang="de-CH" b="1" dirty="0"/>
                <a:t> </a:t>
              </a:r>
              <a:br>
                <a:rPr lang="de-CH" b="1" dirty="0"/>
              </a:br>
              <a:r>
                <a:rPr lang="de-CH" b="1" dirty="0"/>
                <a:t>                 U</a:t>
              </a:r>
              <a:r>
                <a:rPr lang="de-CH" sz="1200" b="1" dirty="0"/>
                <a:t>msetzung</a:t>
              </a:r>
            </a:p>
          </p:txBody>
        </p:sp>
        <p:sp>
          <p:nvSpPr>
            <p:cNvPr id="61" name="Textfeld 60"/>
            <p:cNvSpPr txBox="1"/>
            <p:nvPr/>
          </p:nvSpPr>
          <p:spPr>
            <a:xfrm rot="16200000">
              <a:off x="3968735" y="4462513"/>
              <a:ext cx="1826940" cy="257369"/>
            </a:xfrm>
            <a:prstGeom prst="rect">
              <a:avLst/>
            </a:prstGeom>
            <a:solidFill>
              <a:schemeClr val="accent5">
                <a:alpha val="50000"/>
              </a:schemeClr>
            </a:solidFill>
          </p:spPr>
          <p:txBody>
            <a:bodyPr wrap="square" lIns="36000" tIns="36000" rIns="36000" bIns="36000" rtlCol="0">
              <a:spAutoFit/>
            </a:bodyPr>
            <a:lstStyle/>
            <a:p>
              <a:r>
                <a:rPr lang="de-CH" sz="1200" b="1" dirty="0"/>
                <a:t>21.11.2018: Botschaft </a:t>
              </a:r>
            </a:p>
          </p:txBody>
        </p:sp>
        <p:sp>
          <p:nvSpPr>
            <p:cNvPr id="62" name="Textfeld 61"/>
            <p:cNvSpPr txBox="1"/>
            <p:nvPr/>
          </p:nvSpPr>
          <p:spPr>
            <a:xfrm rot="16200000">
              <a:off x="4868393" y="4364463"/>
              <a:ext cx="1860072" cy="540000"/>
            </a:xfrm>
            <a:prstGeom prst="rect">
              <a:avLst/>
            </a:prstGeom>
            <a:solidFill>
              <a:srgbClr val="AAD5DA">
                <a:alpha val="49804"/>
              </a:srgbClr>
            </a:solidFill>
          </p:spPr>
          <p:txBody>
            <a:bodyPr wrap="square" lIns="36000" tIns="36000" rIns="36000" bIns="36000" rtlCol="0">
              <a:spAutoFit/>
            </a:bodyPr>
            <a:lstStyle/>
            <a:p>
              <a:r>
                <a:rPr lang="de-CH" sz="1200" b="1" dirty="0"/>
                <a:t>2019 </a:t>
              </a:r>
            </a:p>
            <a:p>
              <a:r>
                <a:rPr lang="de-CH" sz="1200" b="1" dirty="0"/>
                <a:t>Beratung </a:t>
              </a:r>
              <a:r>
                <a:rPr lang="de-CH" sz="1200" b="1" dirty="0" err="1"/>
                <a:t>Eidg</a:t>
              </a:r>
              <a:r>
                <a:rPr lang="de-CH" sz="1200" b="1" dirty="0"/>
                <a:t>. Räte</a:t>
              </a:r>
            </a:p>
          </p:txBody>
        </p:sp>
        <p:sp>
          <p:nvSpPr>
            <p:cNvPr id="56" name="Textfeld 55"/>
            <p:cNvSpPr txBox="1"/>
            <p:nvPr/>
          </p:nvSpPr>
          <p:spPr>
            <a:xfrm rot="16200000">
              <a:off x="3198106" y="4370182"/>
              <a:ext cx="1826938" cy="442035"/>
            </a:xfrm>
            <a:prstGeom prst="rect">
              <a:avLst/>
            </a:prstGeom>
            <a:solidFill>
              <a:schemeClr val="accent5">
                <a:alpha val="50000"/>
              </a:schemeClr>
            </a:solidFill>
          </p:spPr>
          <p:txBody>
            <a:bodyPr wrap="square" lIns="36000" tIns="36000" rIns="36000" bIns="36000" rtlCol="0">
              <a:spAutoFit/>
            </a:bodyPr>
            <a:lstStyle/>
            <a:p>
              <a:r>
                <a:rPr lang="de-CH" sz="1200" b="1" dirty="0"/>
                <a:t>Dez. 2017 – März 2018: Vernehmlassung</a:t>
              </a:r>
            </a:p>
          </p:txBody>
        </p:sp>
        <p:sp>
          <p:nvSpPr>
            <p:cNvPr id="35" name="Textfeld 34"/>
            <p:cNvSpPr txBox="1"/>
            <p:nvPr/>
          </p:nvSpPr>
          <p:spPr>
            <a:xfrm>
              <a:off x="6146189" y="3700408"/>
              <a:ext cx="442035" cy="1836000"/>
            </a:xfrm>
            <a:prstGeom prst="rect">
              <a:avLst/>
            </a:prstGeom>
            <a:solidFill>
              <a:srgbClr val="AAD5DA">
                <a:alpha val="49804"/>
              </a:srgbClr>
            </a:solidFill>
          </p:spPr>
          <p:txBody>
            <a:bodyPr vert="vert270" wrap="square" lIns="36000" tIns="36000" rIns="36000" bIns="36000" rtlCol="0">
              <a:spAutoFit/>
            </a:bodyPr>
            <a:lstStyle/>
            <a:p>
              <a:r>
                <a:rPr lang="de-CH" sz="1200" b="1" dirty="0"/>
                <a:t>Referendumsfrist </a:t>
              </a:r>
              <a:br>
                <a:rPr lang="de-CH" sz="1200" b="1" dirty="0"/>
              </a:br>
              <a:r>
                <a:rPr lang="de-CH" sz="1200" b="1" dirty="0"/>
                <a:t>100 Tage</a:t>
              </a:r>
            </a:p>
          </p:txBody>
        </p:sp>
        <p:sp>
          <p:nvSpPr>
            <p:cNvPr id="40" name="Textfeld 39"/>
            <p:cNvSpPr txBox="1"/>
            <p:nvPr/>
          </p:nvSpPr>
          <p:spPr>
            <a:xfrm rot="16200000">
              <a:off x="4291271" y="4489214"/>
              <a:ext cx="1826940" cy="257369"/>
            </a:xfrm>
            <a:prstGeom prst="rect">
              <a:avLst/>
            </a:prstGeom>
            <a:solidFill>
              <a:schemeClr val="accent5">
                <a:alpha val="50000"/>
              </a:schemeClr>
            </a:solidFill>
          </p:spPr>
          <p:txBody>
            <a:bodyPr wrap="square" lIns="36000" tIns="36000" rIns="36000" bIns="36000" rtlCol="0">
              <a:spAutoFit/>
            </a:bodyPr>
            <a:lstStyle/>
            <a:p>
              <a:r>
                <a:rPr lang="de-CH" sz="1200" b="1" dirty="0"/>
                <a:t>Subkommission </a:t>
              </a:r>
              <a:r>
                <a:rPr lang="de-CH" sz="1200" b="1" dirty="0" err="1"/>
                <a:t>SiK</a:t>
              </a:r>
              <a:r>
                <a:rPr lang="de-CH" sz="1200" b="1" dirty="0"/>
                <a:t>-N</a:t>
              </a:r>
            </a:p>
          </p:txBody>
        </p:sp>
      </p:grpSp>
      <p:cxnSp>
        <p:nvCxnSpPr>
          <p:cNvPr id="10" name="Gerader Verbinder 9"/>
          <p:cNvCxnSpPr/>
          <p:nvPr/>
        </p:nvCxnSpPr>
        <p:spPr bwMode="auto">
          <a:xfrm>
            <a:off x="213802" y="5579948"/>
            <a:ext cx="684000" cy="0"/>
          </a:xfrm>
          <a:prstGeom prst="line">
            <a:avLst/>
          </a:prstGeom>
          <a:solidFill>
            <a:srgbClr val="FFFFCC"/>
          </a:solidFill>
          <a:ln w="76200" cap="flat" cmpd="sng" algn="ctr">
            <a:solidFill>
              <a:schemeClr val="tx1"/>
            </a:solidFill>
            <a:prstDash val="solid"/>
            <a:round/>
            <a:headEnd type="none" w="med" len="med"/>
            <a:tailEnd type="none" w="med" len="med"/>
          </a:ln>
          <a:effectLst/>
        </p:spPr>
      </p:cxnSp>
      <p:cxnSp>
        <p:nvCxnSpPr>
          <p:cNvPr id="12" name="Gerader Verbinder 11"/>
          <p:cNvCxnSpPr/>
          <p:nvPr/>
        </p:nvCxnSpPr>
        <p:spPr bwMode="auto">
          <a:xfrm flipH="1">
            <a:off x="1004882" y="5373216"/>
            <a:ext cx="182742" cy="432048"/>
          </a:xfrm>
          <a:prstGeom prst="line">
            <a:avLst/>
          </a:prstGeom>
          <a:solidFill>
            <a:srgbClr val="FFFFCC"/>
          </a:solidFill>
          <a:ln w="28575" cap="flat" cmpd="sng" algn="ctr">
            <a:solidFill>
              <a:schemeClr val="tx1"/>
            </a:solidFill>
            <a:prstDash val="solid"/>
            <a:round/>
            <a:headEnd type="none" w="med" len="med"/>
            <a:tailEnd type="none" w="med" len="med"/>
          </a:ln>
          <a:effectLst/>
        </p:spPr>
      </p:cxnSp>
      <p:cxnSp>
        <p:nvCxnSpPr>
          <p:cNvPr id="44" name="Gerader Verbinder 43"/>
          <p:cNvCxnSpPr/>
          <p:nvPr/>
        </p:nvCxnSpPr>
        <p:spPr bwMode="auto">
          <a:xfrm flipH="1">
            <a:off x="800288" y="5373216"/>
            <a:ext cx="182742" cy="432048"/>
          </a:xfrm>
          <a:prstGeom prst="line">
            <a:avLst/>
          </a:prstGeom>
          <a:solidFill>
            <a:srgbClr val="FFFFCC"/>
          </a:solidFill>
          <a:ln w="28575" cap="flat" cmpd="sng" algn="ctr">
            <a:solidFill>
              <a:schemeClr val="tx1"/>
            </a:solidFill>
            <a:prstDash val="solid"/>
            <a:round/>
            <a:headEnd type="none" w="med" len="med"/>
            <a:tailEnd type="none" w="med" len="med"/>
          </a:ln>
          <a:effectLst/>
        </p:spPr>
      </p:cxnSp>
      <p:sp>
        <p:nvSpPr>
          <p:cNvPr id="45" name="Textfeld 44"/>
          <p:cNvSpPr txBox="1"/>
          <p:nvPr/>
        </p:nvSpPr>
        <p:spPr>
          <a:xfrm>
            <a:off x="107504" y="5651956"/>
            <a:ext cx="772772" cy="307777"/>
          </a:xfrm>
          <a:prstGeom prst="rect">
            <a:avLst/>
          </a:prstGeom>
          <a:noFill/>
        </p:spPr>
        <p:txBody>
          <a:bodyPr wrap="square" rtlCol="0">
            <a:spAutoFit/>
          </a:bodyPr>
          <a:lstStyle/>
          <a:p>
            <a:r>
              <a:rPr lang="de-CH" dirty="0"/>
              <a:t>2012</a:t>
            </a:r>
          </a:p>
        </p:txBody>
      </p:sp>
      <p:grpSp>
        <p:nvGrpSpPr>
          <p:cNvPr id="13" name="Gruppieren 12"/>
          <p:cNvGrpSpPr/>
          <p:nvPr/>
        </p:nvGrpSpPr>
        <p:grpSpPr>
          <a:xfrm>
            <a:off x="4230638" y="3664611"/>
            <a:ext cx="4754098" cy="1852621"/>
            <a:chOff x="4282397" y="1792401"/>
            <a:chExt cx="4754098" cy="1852621"/>
          </a:xfrm>
        </p:grpSpPr>
        <p:sp>
          <p:nvSpPr>
            <p:cNvPr id="46" name="Textfeld 45"/>
            <p:cNvSpPr txBox="1"/>
            <p:nvPr/>
          </p:nvSpPr>
          <p:spPr>
            <a:xfrm>
              <a:off x="4282397" y="1792401"/>
              <a:ext cx="4754098" cy="1836000"/>
            </a:xfrm>
            <a:prstGeom prst="rect">
              <a:avLst/>
            </a:prstGeom>
            <a:gradFill flip="none" rotWithShape="1">
              <a:gsLst>
                <a:gs pos="0">
                  <a:srgbClr val="FAA306"/>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0" scaled="1"/>
              <a:tileRect/>
            </a:gradFill>
          </p:spPr>
          <p:txBody>
            <a:bodyPr wrap="square" rtlCol="0" anchor="t">
              <a:noAutofit/>
            </a:bodyPr>
            <a:lstStyle/>
            <a:p>
              <a:pPr algn="l">
                <a:spcAft>
                  <a:spcPts val="600"/>
                </a:spcAft>
                <a:tabLst>
                  <a:tab pos="1081088" algn="l"/>
                </a:tabLst>
              </a:pPr>
              <a:r>
                <a:rPr lang="de-CH" sz="1400" b="1" dirty="0"/>
                <a:t>Revision ZSV &amp; </a:t>
              </a:r>
              <a:r>
                <a:rPr lang="de-CH" sz="1400" b="1" dirty="0" err="1"/>
                <a:t>BevSV</a:t>
              </a:r>
              <a:endParaRPr lang="de-CH" sz="1400" b="1" dirty="0"/>
            </a:p>
            <a:p>
              <a:pPr algn="l">
                <a:spcAft>
                  <a:spcPts val="600"/>
                </a:spcAft>
              </a:pPr>
              <a:endParaRPr lang="de-CH" sz="1400" b="1" dirty="0"/>
            </a:p>
          </p:txBody>
        </p:sp>
        <p:sp>
          <p:nvSpPr>
            <p:cNvPr id="63" name="Textfeld 62"/>
            <p:cNvSpPr txBox="1"/>
            <p:nvPr/>
          </p:nvSpPr>
          <p:spPr>
            <a:xfrm rot="16200000">
              <a:off x="4786617" y="2564942"/>
              <a:ext cx="1440160" cy="720000"/>
            </a:xfrm>
            <a:prstGeom prst="rect">
              <a:avLst/>
            </a:prstGeom>
            <a:solidFill>
              <a:srgbClr val="FFFF7D">
                <a:alpha val="49804"/>
              </a:srgbClr>
            </a:solidFill>
          </p:spPr>
          <p:txBody>
            <a:bodyPr wrap="square" lIns="36000" tIns="36000" rIns="36000" bIns="36000" rtlCol="0" anchor="ctr" anchorCtr="0">
              <a:spAutoFit/>
            </a:bodyPr>
            <a:lstStyle/>
            <a:p>
              <a:r>
                <a:rPr lang="de-CH" sz="1200" b="1" dirty="0"/>
                <a:t>Jan. – Sept. 2019</a:t>
              </a:r>
              <a:br>
                <a:rPr lang="de-CH" sz="1200" b="1" dirty="0"/>
              </a:br>
              <a:r>
                <a:rPr lang="de-CH" sz="1200" b="1" dirty="0"/>
                <a:t>Informelle Konsultation</a:t>
              </a:r>
            </a:p>
          </p:txBody>
        </p:sp>
        <p:sp>
          <p:nvSpPr>
            <p:cNvPr id="64" name="Textfeld 63"/>
            <p:cNvSpPr txBox="1"/>
            <p:nvPr/>
          </p:nvSpPr>
          <p:spPr>
            <a:xfrm>
              <a:off x="7289015" y="2587123"/>
              <a:ext cx="1747479" cy="999410"/>
            </a:xfrm>
            <a:prstGeom prst="rect">
              <a:avLst/>
            </a:prstGeom>
            <a:gradFill flip="none" rotWithShape="1">
              <a:gsLst>
                <a:gs pos="0">
                  <a:srgbClr val="FE9202"/>
                </a:gs>
                <a:gs pos="46000">
                  <a:srgbClr val="FFFF79"/>
                </a:gs>
                <a:gs pos="100000">
                  <a:srgbClr val="FFFFDD"/>
                </a:gs>
              </a:gsLst>
              <a:lin ang="0" scaled="1"/>
              <a:tileRect/>
            </a:gradFill>
          </p:spPr>
          <p:txBody>
            <a:bodyPr wrap="square" lIns="36000" tIns="36000" rIns="36000" bIns="36000" rtlCol="0" anchor="ctr" anchorCtr="0">
              <a:noAutofit/>
            </a:bodyPr>
            <a:lstStyle/>
            <a:p>
              <a:pPr algn="l"/>
              <a:r>
                <a:rPr lang="de-CH" sz="1200" b="1" dirty="0"/>
                <a:t>Inkraftsetzung </a:t>
              </a:r>
              <a:br>
                <a:rPr lang="de-CH" sz="1200" b="1" dirty="0"/>
              </a:br>
              <a:r>
                <a:rPr lang="de-CH" sz="1200" b="1" dirty="0"/>
                <a:t>parallel zum BZG</a:t>
              </a:r>
            </a:p>
          </p:txBody>
        </p:sp>
      </p:grpSp>
      <p:cxnSp>
        <p:nvCxnSpPr>
          <p:cNvPr id="33" name="Gerade Verbindung 32"/>
          <p:cNvCxnSpPr/>
          <p:nvPr/>
        </p:nvCxnSpPr>
        <p:spPr bwMode="auto">
          <a:xfrm flipH="1">
            <a:off x="6045021" y="1200276"/>
            <a:ext cx="6434" cy="4752000"/>
          </a:xfrm>
          <a:prstGeom prst="line">
            <a:avLst/>
          </a:prstGeom>
          <a:solidFill>
            <a:srgbClr val="FFFFCC"/>
          </a:solidFill>
          <a:ln w="28575" cap="flat" cmpd="sng" algn="ctr">
            <a:solidFill>
              <a:srgbClr val="FF0000"/>
            </a:solidFill>
            <a:prstDash val="sysDash"/>
            <a:round/>
            <a:headEnd type="none" w="med" len="med"/>
            <a:tailEnd type="none" w="med" len="med"/>
          </a:ln>
          <a:effectLst/>
        </p:spPr>
      </p:cxnSp>
      <p:cxnSp>
        <p:nvCxnSpPr>
          <p:cNvPr id="48" name="Gerade Verbindung mit Pfeil 47"/>
          <p:cNvCxnSpPr/>
          <p:nvPr/>
        </p:nvCxnSpPr>
        <p:spPr bwMode="auto">
          <a:xfrm>
            <a:off x="1091926" y="5579948"/>
            <a:ext cx="7956000" cy="1"/>
          </a:xfrm>
          <a:prstGeom prst="straightConnector1">
            <a:avLst/>
          </a:prstGeom>
          <a:solidFill>
            <a:srgbClr val="FFFFCC"/>
          </a:solidFill>
          <a:ln w="76200" cap="flat" cmpd="sng" algn="ctr">
            <a:solidFill>
              <a:schemeClr val="tx1"/>
            </a:solidFill>
            <a:prstDash val="solid"/>
            <a:round/>
            <a:headEnd type="none" w="med" len="med"/>
            <a:tailEnd type="arrow"/>
          </a:ln>
          <a:effectLst/>
        </p:spPr>
      </p:cxnSp>
      <p:grpSp>
        <p:nvGrpSpPr>
          <p:cNvPr id="60" name="Gruppieren 59"/>
          <p:cNvGrpSpPr/>
          <p:nvPr/>
        </p:nvGrpSpPr>
        <p:grpSpPr>
          <a:xfrm>
            <a:off x="2587091" y="1488907"/>
            <a:ext cx="4421869" cy="3362266"/>
            <a:chOff x="2587091" y="1488908"/>
            <a:chExt cx="4127859" cy="3212940"/>
          </a:xfrm>
        </p:grpSpPr>
        <p:sp>
          <p:nvSpPr>
            <p:cNvPr id="65" name="Textfeld 64"/>
            <p:cNvSpPr txBox="1"/>
            <p:nvPr/>
          </p:nvSpPr>
          <p:spPr>
            <a:xfrm>
              <a:off x="2587091" y="1488908"/>
              <a:ext cx="4127859" cy="3212940"/>
            </a:xfrm>
            <a:prstGeom prst="rect">
              <a:avLst/>
            </a:prstGeom>
            <a:solidFill>
              <a:srgbClr val="C5E2E5"/>
            </a:solidFill>
          </p:spPr>
          <p:txBody>
            <a:bodyPr wrap="square" lIns="36000" tIns="36000" rIns="36000" bIns="36000" rtlCol="0">
              <a:noAutofit/>
            </a:bodyPr>
            <a:lstStyle/>
            <a:p>
              <a:pPr marL="87313" algn="l">
                <a:spcAft>
                  <a:spcPts val="1200"/>
                </a:spcAft>
              </a:pPr>
              <a:r>
                <a:rPr lang="de-CH" sz="1800" b="1" dirty="0"/>
                <a:t>Beratung im Parlament (2019/20)</a:t>
              </a:r>
            </a:p>
            <a:p>
              <a:pPr marL="87313" algn="l"/>
              <a:r>
                <a:rPr lang="de-CH" b="1" dirty="0"/>
                <a:t>Februar/März 2019: 	Subkommission </a:t>
              </a:r>
              <a:r>
                <a:rPr lang="de-CH" b="1" dirty="0" err="1"/>
                <a:t>SiK</a:t>
              </a:r>
              <a:r>
                <a:rPr lang="de-CH" b="1" dirty="0"/>
                <a:t>-N</a:t>
              </a:r>
            </a:p>
            <a:p>
              <a:pPr marL="87313" algn="l"/>
              <a:r>
                <a:rPr lang="de-CH" b="1" dirty="0"/>
                <a:t>Mai 2019:		Annahme </a:t>
              </a:r>
              <a:r>
                <a:rPr lang="de-CH" b="1" dirty="0" err="1"/>
                <a:t>SiK</a:t>
              </a:r>
              <a:r>
                <a:rPr lang="de-CH" b="1" dirty="0"/>
                <a:t>-N </a:t>
              </a:r>
              <a:br>
                <a:rPr lang="de-CH" b="1" dirty="0"/>
              </a:br>
              <a:r>
                <a:rPr lang="de-CH" b="1" dirty="0"/>
                <a:t>Sommersession:	Annahme NR</a:t>
              </a:r>
            </a:p>
            <a:p>
              <a:pPr marL="87313" algn="l"/>
              <a:r>
                <a:rPr lang="de-CH" b="1" dirty="0"/>
                <a:t>August 2019:	Annahme </a:t>
              </a:r>
              <a:r>
                <a:rPr lang="de-CH" b="1" dirty="0" err="1"/>
                <a:t>SiK</a:t>
              </a:r>
              <a:r>
                <a:rPr lang="de-CH" b="1" dirty="0"/>
                <a:t>-SR</a:t>
              </a:r>
            </a:p>
            <a:p>
              <a:pPr marL="87313" algn="l"/>
              <a:endParaRPr lang="de-CH" sz="800" b="1" dirty="0"/>
            </a:p>
            <a:p>
              <a:pPr marL="87313" algn="l"/>
              <a:r>
                <a:rPr lang="de-CH" b="1" dirty="0"/>
                <a:t>Herbstsession:	Beratung im SR</a:t>
              </a:r>
            </a:p>
            <a:p>
              <a:pPr marL="87313" algn="l"/>
              <a:r>
                <a:rPr lang="de-CH" b="1" dirty="0"/>
                <a:t>November 2019:	</a:t>
              </a:r>
              <a:r>
                <a:rPr lang="de-CH" b="1" dirty="0" err="1"/>
                <a:t>SiK</a:t>
              </a:r>
              <a:r>
                <a:rPr lang="de-CH" b="1" dirty="0"/>
                <a:t>-N</a:t>
              </a:r>
            </a:p>
            <a:p>
              <a:pPr marL="87313" algn="l"/>
              <a:r>
                <a:rPr lang="de-CH" b="1" dirty="0"/>
                <a:t>Wintersession:	Nationalrat (3.12.2019)</a:t>
              </a:r>
            </a:p>
            <a:p>
              <a:pPr marL="87313" algn="l"/>
              <a:r>
                <a:rPr lang="de-CH" b="1" dirty="0"/>
                <a:t>		Ständerat (4.12.2019)</a:t>
              </a:r>
            </a:p>
            <a:p>
              <a:pPr marL="87313" algn="l"/>
              <a:endParaRPr lang="de-CH" b="1" dirty="0"/>
            </a:p>
            <a:p>
              <a:pPr marL="87313" algn="l"/>
              <a:r>
                <a:rPr lang="de-CH" sz="1200" b="1" dirty="0"/>
                <a:t>NR: 	Nationalrat</a:t>
              </a:r>
            </a:p>
            <a:p>
              <a:pPr marL="87313" algn="l"/>
              <a:r>
                <a:rPr lang="de-CH" sz="1200" b="1" dirty="0"/>
                <a:t>SR: 	Ständerat</a:t>
              </a:r>
            </a:p>
            <a:p>
              <a:pPr marL="87313" algn="l"/>
              <a:r>
                <a:rPr lang="de-CH" sz="1200" b="1" dirty="0" err="1"/>
                <a:t>SiK</a:t>
              </a:r>
              <a:r>
                <a:rPr lang="de-CH" sz="1200" b="1" dirty="0"/>
                <a:t>-N: 	Sicherheitspolitische Kommission des NR </a:t>
              </a:r>
              <a:br>
                <a:rPr lang="de-CH" sz="1200" b="1" dirty="0"/>
              </a:br>
              <a:r>
                <a:rPr lang="de-CH" sz="1200" b="1" dirty="0" err="1"/>
                <a:t>SiK</a:t>
              </a:r>
              <a:r>
                <a:rPr lang="de-CH" sz="1200" b="1" dirty="0"/>
                <a:t>-S: 	Sicherheitspolitische Kommission des SR</a:t>
              </a:r>
            </a:p>
            <a:p>
              <a:pPr marL="87313" algn="l"/>
              <a:endParaRPr lang="de-CH" b="1" dirty="0"/>
            </a:p>
            <a:p>
              <a:pPr algn="l"/>
              <a:endParaRPr lang="de-CH" b="1" dirty="0"/>
            </a:p>
          </p:txBody>
        </p:sp>
        <p:cxnSp>
          <p:nvCxnSpPr>
            <p:cNvPr id="66" name="Gerader Verbinder 65"/>
            <p:cNvCxnSpPr/>
            <p:nvPr/>
          </p:nvCxnSpPr>
          <p:spPr bwMode="auto">
            <a:xfrm>
              <a:off x="2587091" y="3755697"/>
              <a:ext cx="4127859" cy="0"/>
            </a:xfrm>
            <a:prstGeom prst="line">
              <a:avLst/>
            </a:prstGeom>
            <a:solidFill>
              <a:srgbClr val="FFFFCC"/>
            </a:solidFill>
            <a:ln w="38100" cap="flat" cmpd="sng" algn="ctr">
              <a:solidFill>
                <a:srgbClr val="FF4343"/>
              </a:solidFill>
              <a:prstDash val="sysDash"/>
              <a:round/>
              <a:headEnd type="none" w="med" len="med"/>
              <a:tailEnd type="none" w="med" len="med"/>
            </a:ln>
            <a:effectLst/>
          </p:spPr>
        </p:cxnSp>
      </p:grpSp>
    </p:spTree>
    <p:extLst>
      <p:ext uri="{BB962C8B-B14F-4D97-AF65-F5344CB8AC3E}">
        <p14:creationId xmlns:p14="http://schemas.microsoft.com/office/powerpoint/2010/main" val="11768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15616" y="362009"/>
            <a:ext cx="8028384" cy="834743"/>
          </a:xfrm>
        </p:spPr>
        <p:txBody>
          <a:bodyPr/>
          <a:lstStyle/>
          <a:p>
            <a:pPr lvl="1"/>
            <a:r>
              <a:rPr lang="de-CH" sz="1800" dirty="0"/>
              <a:t>Mögliche Gründe für die Zunahme des Anteils </a:t>
            </a:r>
            <a:br>
              <a:rPr lang="de-CH" sz="1800" dirty="0"/>
            </a:br>
            <a:r>
              <a:rPr lang="de-CH" sz="1800" dirty="0"/>
              <a:t>der notwendigerweise für das Militär rekrutierten Stellungspflichtigen</a:t>
            </a:r>
          </a:p>
        </p:txBody>
      </p:sp>
      <p:sp>
        <p:nvSpPr>
          <p:cNvPr id="14" name="Datumsplatzhalter 13"/>
          <p:cNvSpPr>
            <a:spLocks noGrp="1"/>
          </p:cNvSpPr>
          <p:nvPr>
            <p:ph type="dt" sz="half" idx="11"/>
          </p:nvPr>
        </p:nvSpPr>
        <p:spPr/>
        <p:txBody>
          <a:bodyPr/>
          <a:lstStyle/>
          <a:p>
            <a:r>
              <a:rPr lang="de-DE"/>
              <a:t>AZSV / 9.12.2019</a:t>
            </a:r>
            <a:endParaRPr lang="de-DE" sz="600"/>
          </a:p>
        </p:txBody>
      </p:sp>
      <p:sp>
        <p:nvSpPr>
          <p:cNvPr id="18" name="Fußzeilenplatzhalter 17"/>
          <p:cNvSpPr>
            <a:spLocks noGrp="1"/>
          </p:cNvSpPr>
          <p:nvPr>
            <p:ph type="ftr" sz="quarter" idx="10"/>
          </p:nvPr>
        </p:nvSpPr>
        <p:spPr/>
        <p:txBody>
          <a:bodyPr/>
          <a:lstStyle/>
          <a:p>
            <a:r>
              <a:rPr lang="de-CH"/>
              <a:t>Christoph Flury / Vizedirektor BABS</a:t>
            </a:r>
            <a:endParaRPr lang="de-DE"/>
          </a:p>
        </p:txBody>
      </p:sp>
      <p:sp>
        <p:nvSpPr>
          <p:cNvPr id="6" name="Textfeld 5"/>
          <p:cNvSpPr txBox="1"/>
          <p:nvPr/>
        </p:nvSpPr>
        <p:spPr>
          <a:xfrm>
            <a:off x="467545" y="1404640"/>
            <a:ext cx="8536160" cy="4308872"/>
          </a:xfrm>
          <a:prstGeom prst="rect">
            <a:avLst/>
          </a:prstGeom>
          <a:noFill/>
        </p:spPr>
        <p:txBody>
          <a:bodyPr wrap="square" rtlCol="0">
            <a:spAutoFit/>
          </a:bodyPr>
          <a:lstStyle/>
          <a:p>
            <a:pPr marL="285750" indent="-285750" algn="l">
              <a:spcBef>
                <a:spcPts val="1800"/>
              </a:spcBef>
              <a:spcAft>
                <a:spcPts val="1800"/>
              </a:spcAft>
              <a:buFont typeface="Arial" panose="020B0604020202020204" pitchFamily="34" charset="0"/>
              <a:buChar char="•"/>
            </a:pPr>
            <a:r>
              <a:rPr lang="de-CH" sz="1800" dirty="0"/>
              <a:t>Abgänge in den Zivildienst</a:t>
            </a:r>
          </a:p>
          <a:p>
            <a:pPr algn="l">
              <a:spcBef>
                <a:spcPts val="1800"/>
              </a:spcBef>
              <a:spcAft>
                <a:spcPts val="1800"/>
              </a:spcAft>
            </a:pPr>
            <a:endParaRPr lang="de-CH" sz="1800" dirty="0"/>
          </a:p>
          <a:p>
            <a:pPr marL="285750" indent="-285750" algn="l">
              <a:spcBef>
                <a:spcPts val="6000"/>
              </a:spcBef>
              <a:spcAft>
                <a:spcPts val="1800"/>
              </a:spcAft>
              <a:buFont typeface="Arial" panose="020B0604020202020204" pitchFamily="34" charset="0"/>
              <a:buChar char="•"/>
            </a:pPr>
            <a:r>
              <a:rPr lang="de-CH" sz="1800" dirty="0"/>
              <a:t>Einführung der differenzierten Militärdiensttauglichkeit</a:t>
            </a:r>
          </a:p>
          <a:p>
            <a:pPr marL="285750" indent="-285750" algn="l">
              <a:spcBef>
                <a:spcPts val="600"/>
              </a:spcBef>
              <a:spcAft>
                <a:spcPts val="600"/>
              </a:spcAft>
              <a:buFont typeface="Arial" panose="020B0604020202020204" pitchFamily="34" charset="0"/>
              <a:buChar char="•"/>
            </a:pPr>
            <a:r>
              <a:rPr lang="de-CH" sz="1800" dirty="0"/>
              <a:t>Ausbildungsmodell gemäss WEA: Am Orientierungstag wählen die Stellungspflichtigen, in welchem Jahr sie die Rekrutenschule absolvieren wollen. (&gt; Rekrutierung 1 Jahr vorher; Verzögerung um bis zu 5 Jahren)</a:t>
            </a:r>
          </a:p>
          <a:p>
            <a:pPr marL="285750" indent="-285750" algn="l">
              <a:spcBef>
                <a:spcPts val="1200"/>
              </a:spcBef>
              <a:spcAft>
                <a:spcPts val="600"/>
              </a:spcAft>
              <a:buFont typeface="Arial" panose="020B0604020202020204" pitchFamily="34" charset="0"/>
              <a:buChar char="•"/>
            </a:pPr>
            <a:r>
              <a:rPr lang="de-CH" sz="1800" dirty="0"/>
              <a:t>Demographische Entwicklung: Rückgang der Anzahl der Stellungspflichtigen (2010: ~ 40'500 / 2018: ~ 31'500); hält noch bis ca. 2023 an. </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8932" y="1124744"/>
            <a:ext cx="3117523" cy="2304256"/>
          </a:xfrm>
          <a:prstGeom prst="rect">
            <a:avLst/>
          </a:prstGeom>
        </p:spPr>
      </p:pic>
    </p:spTree>
    <p:extLst>
      <p:ext uri="{BB962C8B-B14F-4D97-AF65-F5344CB8AC3E}">
        <p14:creationId xmlns:p14="http://schemas.microsoft.com/office/powerpoint/2010/main" val="1515495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1"/>
          </p:nvPr>
        </p:nvSpPr>
        <p:spPr/>
        <p:txBody>
          <a:bodyPr/>
          <a:lstStyle/>
          <a:p>
            <a:pPr>
              <a:defRPr/>
            </a:pPr>
            <a:r>
              <a:rPr lang="de-DE"/>
              <a:t>AZSV / 9.12.2019</a:t>
            </a:r>
            <a:endParaRPr lang="de-DE" sz="100" dirty="0"/>
          </a:p>
        </p:txBody>
      </p:sp>
      <p:sp>
        <p:nvSpPr>
          <p:cNvPr id="2" name="Fußzeilenplatzhalter 1"/>
          <p:cNvSpPr>
            <a:spLocks noGrp="1"/>
          </p:cNvSpPr>
          <p:nvPr>
            <p:ph type="ftr" sz="quarter" idx="10"/>
          </p:nvPr>
        </p:nvSpPr>
        <p:spPr/>
        <p:txBody>
          <a:bodyPr/>
          <a:lstStyle/>
          <a:p>
            <a:pPr>
              <a:defRPr/>
            </a:pPr>
            <a:r>
              <a:rPr lang="de-CH"/>
              <a:t>Christoph Flury / Vizedirektor BABS</a:t>
            </a:r>
            <a:endParaRPr lang="de-DE" dirty="0"/>
          </a:p>
        </p:txBody>
      </p:sp>
      <p:sp>
        <p:nvSpPr>
          <p:cNvPr id="5" name="Titel 1"/>
          <p:cNvSpPr>
            <a:spLocks noGrp="1"/>
          </p:cNvSpPr>
          <p:nvPr>
            <p:ph type="title"/>
          </p:nvPr>
        </p:nvSpPr>
        <p:spPr>
          <a:xfrm>
            <a:off x="1268413" y="279400"/>
            <a:ext cx="7461250" cy="410213"/>
          </a:xfrm>
        </p:spPr>
        <p:txBody>
          <a:bodyPr/>
          <a:lstStyle/>
          <a:p>
            <a:r>
              <a:rPr lang="de-CH" sz="2000" dirty="0"/>
              <a:t>Mögliche Lösungen</a:t>
            </a:r>
          </a:p>
        </p:txBody>
      </p:sp>
      <p:sp>
        <p:nvSpPr>
          <p:cNvPr id="6" name="Textfeld 5"/>
          <p:cNvSpPr txBox="1"/>
          <p:nvPr/>
        </p:nvSpPr>
        <p:spPr>
          <a:xfrm>
            <a:off x="1511600" y="1052736"/>
            <a:ext cx="7306962" cy="4739759"/>
          </a:xfrm>
          <a:prstGeom prst="rect">
            <a:avLst/>
          </a:prstGeom>
          <a:solidFill>
            <a:schemeClr val="bg1"/>
          </a:solidFill>
        </p:spPr>
        <p:txBody>
          <a:bodyPr wrap="square" lIns="252000" rtlCol="0">
            <a:spAutoFit/>
          </a:bodyPr>
          <a:lstStyle/>
          <a:p>
            <a:pPr algn="l">
              <a:spcBef>
                <a:spcPts val="600"/>
              </a:spcBef>
              <a:spcAft>
                <a:spcPts val="600"/>
              </a:spcAft>
            </a:pPr>
            <a:r>
              <a:rPr lang="de-CH" sz="1800" b="1" dirty="0"/>
              <a:t>Arbeitsgruppe "Alimentierung Bestände Armee/Zivilschutz"</a:t>
            </a:r>
            <a:br>
              <a:rPr lang="de-CH" sz="1800" b="1" dirty="0"/>
            </a:br>
            <a:r>
              <a:rPr lang="de-CH" sz="1800" dirty="0"/>
              <a:t>28.06.2017: Auftrag des BR an das VBS in Zusammenarbeit mit dem WBF: Analysieren, wie die Bestände in Armee und Zivilschutz mittel- und langfristig nachhaltig gesichert werden können.</a:t>
            </a:r>
          </a:p>
          <a:p>
            <a:pPr algn="l">
              <a:spcBef>
                <a:spcPts val="600"/>
              </a:spcBef>
              <a:spcAft>
                <a:spcPts val="600"/>
              </a:spcAft>
            </a:pPr>
            <a:endParaRPr lang="de-CH" sz="800" b="1" dirty="0"/>
          </a:p>
          <a:p>
            <a:pPr algn="l">
              <a:spcBef>
                <a:spcPts val="600"/>
              </a:spcBef>
              <a:spcAft>
                <a:spcPts val="600"/>
              </a:spcAft>
            </a:pPr>
            <a:r>
              <a:rPr lang="de-CH" sz="1800" b="1" dirty="0"/>
              <a:t>Interpellation NR Walter Müller (13.03.2018)</a:t>
            </a:r>
            <a:br>
              <a:rPr lang="de-CH" sz="1800" b="1" dirty="0"/>
            </a:br>
            <a:r>
              <a:rPr lang="de-CH" sz="1800" dirty="0"/>
              <a:t>Sicherung des Personalbestandes im Zivilschutz. Können Zivis nicht einen Teil der Dienstzeit im Zivilschutz absolvieren?</a:t>
            </a:r>
          </a:p>
          <a:p>
            <a:pPr algn="l">
              <a:spcBef>
                <a:spcPts val="600"/>
              </a:spcBef>
              <a:spcAft>
                <a:spcPts val="600"/>
              </a:spcAft>
            </a:pPr>
            <a:endParaRPr lang="de-CH" sz="800" dirty="0"/>
          </a:p>
          <a:p>
            <a:pPr algn="l">
              <a:spcBef>
                <a:spcPts val="600"/>
              </a:spcBef>
              <a:spcAft>
                <a:spcPts val="600"/>
              </a:spcAft>
            </a:pPr>
            <a:r>
              <a:rPr lang="de-CH" sz="1800" b="1" dirty="0"/>
              <a:t>Vorstoss der RK MZF (Jahreskonferenz 3.05.2019)</a:t>
            </a:r>
            <a:br>
              <a:rPr lang="de-CH" sz="1800" b="1" dirty="0"/>
            </a:br>
            <a:r>
              <a:rPr lang="de-CH" sz="1800" dirty="0" err="1"/>
              <a:t>AGr</a:t>
            </a:r>
            <a:r>
              <a:rPr lang="de-CH" sz="1800" dirty="0"/>
              <a:t> soll prüfen, wie Zivis im Zivilschutz integriert werden können.</a:t>
            </a:r>
          </a:p>
          <a:p>
            <a:pPr algn="l">
              <a:spcBef>
                <a:spcPts val="600"/>
              </a:spcBef>
              <a:spcAft>
                <a:spcPts val="600"/>
              </a:spcAft>
            </a:pPr>
            <a:endParaRPr lang="de-CH" sz="1800" b="1" dirty="0"/>
          </a:p>
          <a:p>
            <a:pPr algn="l">
              <a:spcBef>
                <a:spcPts val="600"/>
              </a:spcBef>
              <a:spcAft>
                <a:spcPts val="600"/>
              </a:spcAft>
            </a:pPr>
            <a:r>
              <a:rPr lang="de-CH" sz="1800" b="1" dirty="0"/>
              <a:t>Sistierung der Revision ZDG durch die </a:t>
            </a:r>
            <a:r>
              <a:rPr lang="de-CH" sz="1800" b="1" dirty="0" err="1"/>
              <a:t>SiK</a:t>
            </a:r>
            <a:r>
              <a:rPr lang="de-CH" sz="1800" b="1" dirty="0"/>
              <a:t>-S (24.05.2019)</a:t>
            </a:r>
            <a:br>
              <a:rPr lang="de-CH" sz="1800" b="1" dirty="0"/>
            </a:br>
            <a:r>
              <a:rPr lang="de-CH" sz="1800" dirty="0"/>
              <a:t>(als Reaktion auf das Schreiben der RK MZF)</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196752"/>
            <a:ext cx="663623" cy="936104"/>
          </a:xfrm>
          <a:prstGeom prst="rect">
            <a:avLst/>
          </a:prstGeom>
          <a:ln>
            <a:solidFill>
              <a:schemeClr val="bg2"/>
            </a:solidFill>
          </a:ln>
          <a:effectLst>
            <a:outerShdw blurRad="50800" dist="38100" dir="2700000" algn="tl" rotWithShape="0">
              <a:prstClr val="black">
                <a:alpha val="40000"/>
              </a:prstClr>
            </a:outerShdw>
          </a:effectLst>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3" y="2492896"/>
            <a:ext cx="540000" cy="720000"/>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3" y="5013176"/>
            <a:ext cx="540000" cy="720000"/>
          </a:xfrm>
          <a:prstGeom prst="rect">
            <a:avLst/>
          </a:prstGeom>
        </p:spPr>
      </p:pic>
      <p:sp>
        <p:nvSpPr>
          <p:cNvPr id="11" name="Textfeld 10"/>
          <p:cNvSpPr txBox="1"/>
          <p:nvPr/>
        </p:nvSpPr>
        <p:spPr>
          <a:xfrm>
            <a:off x="971600" y="2955930"/>
            <a:ext cx="360040" cy="369332"/>
          </a:xfrm>
          <a:prstGeom prst="rect">
            <a:avLst/>
          </a:prstGeom>
          <a:noFill/>
        </p:spPr>
        <p:txBody>
          <a:bodyPr wrap="square" rtlCol="0">
            <a:spAutoFit/>
          </a:bodyPr>
          <a:lstStyle/>
          <a:p>
            <a:r>
              <a:rPr lang="de-CH" sz="1800" b="1" dirty="0"/>
              <a:t>N</a:t>
            </a:r>
          </a:p>
        </p:txBody>
      </p:sp>
      <p:sp>
        <p:nvSpPr>
          <p:cNvPr id="13" name="Textfeld 12"/>
          <p:cNvSpPr txBox="1"/>
          <p:nvPr/>
        </p:nvSpPr>
        <p:spPr>
          <a:xfrm>
            <a:off x="899592" y="5517232"/>
            <a:ext cx="864096" cy="369332"/>
          </a:xfrm>
          <a:prstGeom prst="rect">
            <a:avLst/>
          </a:prstGeom>
          <a:noFill/>
        </p:spPr>
        <p:txBody>
          <a:bodyPr wrap="square" rtlCol="0">
            <a:spAutoFit/>
          </a:bodyPr>
          <a:lstStyle/>
          <a:p>
            <a:r>
              <a:rPr lang="de-CH" sz="1800" b="1" dirty="0" err="1"/>
              <a:t>SiK</a:t>
            </a:r>
            <a:r>
              <a:rPr lang="de-CH" sz="1800" b="1" dirty="0"/>
              <a:t>-S</a:t>
            </a:r>
          </a:p>
        </p:txBody>
      </p:sp>
      <p:pic>
        <p:nvPicPr>
          <p:cNvPr id="10" name="Grafik 9"/>
          <p:cNvPicPr>
            <a:picLocks noChangeAspect="1"/>
          </p:cNvPicPr>
          <p:nvPr/>
        </p:nvPicPr>
        <p:blipFill rotWithShape="1">
          <a:blip r:embed="rId5">
            <a:extLst>
              <a:ext uri="{28A0092B-C50C-407E-A947-70E740481C1C}">
                <a14:useLocalDpi xmlns:a14="http://schemas.microsoft.com/office/drawing/2010/main" val="0"/>
              </a:ext>
            </a:extLst>
          </a:blip>
          <a:srcRect r="69511" b="-1907"/>
          <a:stretch/>
        </p:blipFill>
        <p:spPr>
          <a:xfrm>
            <a:off x="467544" y="3861048"/>
            <a:ext cx="1008112" cy="635282"/>
          </a:xfrm>
          <a:prstGeom prst="rect">
            <a:avLst/>
          </a:prstGeom>
        </p:spPr>
      </p:pic>
    </p:spTree>
    <p:extLst>
      <p:ext uri="{BB962C8B-B14F-4D97-AF65-F5344CB8AC3E}">
        <p14:creationId xmlns:p14="http://schemas.microsoft.com/office/powerpoint/2010/main" val="3721197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1"/>
          </p:nvPr>
        </p:nvSpPr>
        <p:spPr/>
        <p:txBody>
          <a:bodyPr/>
          <a:lstStyle/>
          <a:p>
            <a:pPr>
              <a:defRPr/>
            </a:pPr>
            <a:r>
              <a:rPr lang="de-DE"/>
              <a:t>AZSV / 9.12.2019</a:t>
            </a:r>
            <a:endParaRPr lang="de-DE" sz="100" dirty="0"/>
          </a:p>
        </p:txBody>
      </p:sp>
      <p:sp>
        <p:nvSpPr>
          <p:cNvPr id="2" name="Fußzeilenplatzhalter 1"/>
          <p:cNvSpPr>
            <a:spLocks noGrp="1"/>
          </p:cNvSpPr>
          <p:nvPr>
            <p:ph type="ftr" sz="quarter" idx="10"/>
          </p:nvPr>
        </p:nvSpPr>
        <p:spPr/>
        <p:txBody>
          <a:bodyPr/>
          <a:lstStyle/>
          <a:p>
            <a:pPr>
              <a:defRPr/>
            </a:pPr>
            <a:r>
              <a:rPr lang="de-CH"/>
              <a:t>Christoph Flury / Vizedirektor BABS</a:t>
            </a:r>
            <a:endParaRPr lang="de-DE" dirty="0"/>
          </a:p>
        </p:txBody>
      </p:sp>
      <p:sp>
        <p:nvSpPr>
          <p:cNvPr id="5" name="Titel 1"/>
          <p:cNvSpPr>
            <a:spLocks noGrp="1"/>
          </p:cNvSpPr>
          <p:nvPr>
            <p:ph type="title"/>
          </p:nvPr>
        </p:nvSpPr>
        <p:spPr>
          <a:xfrm>
            <a:off x="1268413" y="279400"/>
            <a:ext cx="7461250" cy="701328"/>
          </a:xfrm>
        </p:spPr>
        <p:txBody>
          <a:bodyPr/>
          <a:lstStyle/>
          <a:p>
            <a:r>
              <a:rPr lang="de-CH" sz="2000" dirty="0"/>
              <a:t>Arbeitsgruppe "Alimentierung Bestände Armee/ Zivilschutz"</a:t>
            </a:r>
          </a:p>
        </p:txBody>
      </p:sp>
      <p:sp>
        <p:nvSpPr>
          <p:cNvPr id="12" name="Rechteck 11"/>
          <p:cNvSpPr/>
          <p:nvPr/>
        </p:nvSpPr>
        <p:spPr>
          <a:xfrm>
            <a:off x="683568" y="2132856"/>
            <a:ext cx="8279010" cy="3870290"/>
          </a:xfrm>
          <a:prstGeom prst="rect">
            <a:avLst/>
          </a:prstGeom>
        </p:spPr>
        <p:txBody>
          <a:bodyPr wrap="square">
            <a:spAutoFit/>
          </a:bodyPr>
          <a:lstStyle/>
          <a:p>
            <a:pPr lvl="0" algn="l">
              <a:spcBef>
                <a:spcPts val="300"/>
              </a:spcBef>
              <a:spcAft>
                <a:spcPts val="300"/>
              </a:spcAft>
            </a:pPr>
            <a:r>
              <a:rPr lang="de-CH" sz="1800" b="1" dirty="0"/>
              <a:t>Entscheid Chefin VBS</a:t>
            </a:r>
          </a:p>
          <a:p>
            <a:pPr lvl="0" algn="l">
              <a:spcBef>
                <a:spcPts val="300"/>
              </a:spcBef>
              <a:spcAft>
                <a:spcPts val="300"/>
              </a:spcAft>
            </a:pPr>
            <a:r>
              <a:rPr lang="de-CH" sz="1800" dirty="0"/>
              <a:t>Behandlung der Rekrutierungs-und </a:t>
            </a:r>
            <a:r>
              <a:rPr lang="de-CH" sz="1800" dirty="0" err="1"/>
              <a:t>Bestandesproblematik</a:t>
            </a:r>
            <a:r>
              <a:rPr lang="de-CH" sz="1800" dirty="0"/>
              <a:t> im Zivilschutz im Rahmen einer </a:t>
            </a:r>
            <a:r>
              <a:rPr lang="de-CH" sz="1800" b="1" dirty="0"/>
              <a:t>Unterarbeitsgruppe</a:t>
            </a:r>
            <a:r>
              <a:rPr lang="de-CH" sz="1800" dirty="0"/>
              <a:t> der bereits bestehenden Arbeitsgruppe "Alimentierung Bestände Armee/Zivilschutz".</a:t>
            </a:r>
          </a:p>
          <a:p>
            <a:pPr marL="285750" lvl="0" indent="-285750" algn="l">
              <a:spcBef>
                <a:spcPts val="300"/>
              </a:spcBef>
              <a:spcAft>
                <a:spcPts val="300"/>
              </a:spcAft>
              <a:buFont typeface="Arial" panose="020B0604020202020204" pitchFamily="34" charset="0"/>
              <a:buChar char="•"/>
            </a:pPr>
            <a:r>
              <a:rPr lang="de-CH" sz="1800" dirty="0"/>
              <a:t>Federführung Unterarbeitsgruppe: SIPOL. </a:t>
            </a:r>
          </a:p>
          <a:p>
            <a:pPr marL="285750" lvl="0" indent="-285750" algn="l">
              <a:spcBef>
                <a:spcPts val="300"/>
              </a:spcBef>
              <a:spcAft>
                <a:spcPts val="300"/>
              </a:spcAft>
              <a:buFont typeface="Arial" panose="020B0604020202020204" pitchFamily="34" charset="0"/>
              <a:buChar char="•"/>
            </a:pPr>
            <a:r>
              <a:rPr lang="de-CH" sz="1800" dirty="0"/>
              <a:t>Vertretung Kantone: Präsident KVMBZ und GS RK MZF </a:t>
            </a:r>
          </a:p>
          <a:p>
            <a:pPr marL="285750" lvl="0" indent="-285750" algn="l">
              <a:spcBef>
                <a:spcPts val="300"/>
              </a:spcBef>
              <a:spcAft>
                <a:spcPts val="300"/>
              </a:spcAft>
              <a:buFont typeface="Arial" panose="020B0604020202020204" pitchFamily="34" charset="0"/>
              <a:buChar char="•"/>
            </a:pPr>
            <a:r>
              <a:rPr lang="de-CH" sz="1800" dirty="0"/>
              <a:t>Vertreter BABS: Direktor und Chef GB Zivilschutz </a:t>
            </a:r>
          </a:p>
          <a:p>
            <a:pPr marL="285750" lvl="0" indent="-285750" algn="l">
              <a:spcBef>
                <a:spcPts val="300"/>
              </a:spcBef>
              <a:spcAft>
                <a:spcPts val="300"/>
              </a:spcAft>
              <a:buFont typeface="Arial" panose="020B0604020202020204" pitchFamily="34" charset="0"/>
              <a:buChar char="•"/>
            </a:pPr>
            <a:r>
              <a:rPr lang="de-CH" sz="1800" dirty="0"/>
              <a:t>Weitere Vertreter: Armee und Bundesamt für Zivildienst.</a:t>
            </a:r>
          </a:p>
          <a:p>
            <a:pPr algn="l">
              <a:spcBef>
                <a:spcPts val="1200"/>
              </a:spcBef>
              <a:spcAft>
                <a:spcPts val="300"/>
              </a:spcAft>
            </a:pPr>
            <a:r>
              <a:rPr lang="de-CH" sz="1800" b="1" dirty="0"/>
              <a:t>Zeitplan</a:t>
            </a:r>
          </a:p>
          <a:p>
            <a:pPr algn="l">
              <a:spcBef>
                <a:spcPts val="300"/>
              </a:spcBef>
              <a:spcAft>
                <a:spcPts val="300"/>
              </a:spcAft>
            </a:pPr>
            <a:r>
              <a:rPr lang="de-CH" sz="1800" dirty="0"/>
              <a:t>Ende September 2019: Erste Sitzung der Unterarbeitsgruppe. </a:t>
            </a:r>
          </a:p>
          <a:p>
            <a:pPr algn="l">
              <a:spcBef>
                <a:spcPts val="300"/>
              </a:spcBef>
              <a:spcAft>
                <a:spcPts val="300"/>
              </a:spcAft>
            </a:pPr>
            <a:r>
              <a:rPr lang="de-CH" sz="1800" dirty="0"/>
              <a:t>Anfang 2020: Rapport an Steuerungsgremium.</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960301"/>
            <a:ext cx="5828506" cy="108256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5355" y="908720"/>
            <a:ext cx="1382548" cy="1243242"/>
          </a:xfrm>
          <a:prstGeom prst="rect">
            <a:avLst/>
          </a:prstGeom>
        </p:spPr>
      </p:pic>
    </p:spTree>
    <p:extLst>
      <p:ext uri="{BB962C8B-B14F-4D97-AF65-F5344CB8AC3E}">
        <p14:creationId xmlns:p14="http://schemas.microsoft.com/office/powerpoint/2010/main" val="2074318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1"/>
          </p:nvPr>
        </p:nvSpPr>
        <p:spPr/>
        <p:txBody>
          <a:bodyPr/>
          <a:lstStyle/>
          <a:p>
            <a:pPr>
              <a:defRPr/>
            </a:pPr>
            <a:r>
              <a:rPr lang="de-DE"/>
              <a:t>AZSV / 9.12.2019</a:t>
            </a:r>
            <a:endParaRPr lang="de-DE" sz="100" dirty="0"/>
          </a:p>
        </p:txBody>
      </p:sp>
      <p:sp>
        <p:nvSpPr>
          <p:cNvPr id="2" name="Fußzeilenplatzhalter 1"/>
          <p:cNvSpPr>
            <a:spLocks noGrp="1"/>
          </p:cNvSpPr>
          <p:nvPr>
            <p:ph type="ftr" sz="quarter" idx="10"/>
          </p:nvPr>
        </p:nvSpPr>
        <p:spPr/>
        <p:txBody>
          <a:bodyPr/>
          <a:lstStyle/>
          <a:p>
            <a:pPr>
              <a:defRPr/>
            </a:pPr>
            <a:r>
              <a:rPr lang="de-CH"/>
              <a:t>Christoph Flury / Vizedirektor BABS</a:t>
            </a:r>
            <a:endParaRPr lang="de-DE" dirty="0"/>
          </a:p>
        </p:txBody>
      </p:sp>
      <p:sp>
        <p:nvSpPr>
          <p:cNvPr id="5" name="Titel 1"/>
          <p:cNvSpPr>
            <a:spLocks noGrp="1"/>
          </p:cNvSpPr>
          <p:nvPr>
            <p:ph type="title"/>
          </p:nvPr>
        </p:nvSpPr>
        <p:spPr>
          <a:xfrm>
            <a:off x="1268413" y="279400"/>
            <a:ext cx="7461250" cy="410213"/>
          </a:xfrm>
        </p:spPr>
        <p:txBody>
          <a:bodyPr/>
          <a:lstStyle/>
          <a:p>
            <a:r>
              <a:rPr lang="de-CH" sz="2000" dirty="0"/>
              <a:t>Zivilschutz / Zivildienst  -  </a:t>
            </a:r>
            <a:r>
              <a:rPr lang="de-CH" sz="1800" b="0" dirty="0"/>
              <a:t>Ähnliche/gleiche Aufgaben</a:t>
            </a:r>
          </a:p>
        </p:txBody>
      </p:sp>
      <p:graphicFrame>
        <p:nvGraphicFramePr>
          <p:cNvPr id="6" name="Tabelle 5"/>
          <p:cNvGraphicFramePr>
            <a:graphicFrameLocks noGrp="1"/>
          </p:cNvGraphicFramePr>
          <p:nvPr/>
        </p:nvGraphicFramePr>
        <p:xfrm>
          <a:off x="467544" y="1011520"/>
          <a:ext cx="8351018" cy="4937760"/>
        </p:xfrm>
        <a:graphic>
          <a:graphicData uri="http://schemas.openxmlformats.org/drawingml/2006/table">
            <a:tbl>
              <a:tblPr firstRow="1" bandRow="1">
                <a:tableStyleId>{F5AB1C69-6EDB-4FF4-983F-18BD219EF322}</a:tableStyleId>
              </a:tblPr>
              <a:tblGrid>
                <a:gridCol w="4175509">
                  <a:extLst>
                    <a:ext uri="{9D8B030D-6E8A-4147-A177-3AD203B41FA5}">
                      <a16:colId xmlns:a16="http://schemas.microsoft.com/office/drawing/2014/main" val="2171054137"/>
                    </a:ext>
                  </a:extLst>
                </a:gridCol>
                <a:gridCol w="4175509">
                  <a:extLst>
                    <a:ext uri="{9D8B030D-6E8A-4147-A177-3AD203B41FA5}">
                      <a16:colId xmlns:a16="http://schemas.microsoft.com/office/drawing/2014/main" val="825313498"/>
                    </a:ext>
                  </a:extLst>
                </a:gridCol>
              </a:tblGrid>
              <a:tr h="370840">
                <a:tc>
                  <a:txBody>
                    <a:bodyPr/>
                    <a:lstStyle/>
                    <a:p>
                      <a:r>
                        <a:rPr lang="de-CH" sz="1600" dirty="0">
                          <a:solidFill>
                            <a:sysClr val="windowText" lastClr="000000"/>
                          </a:solidFill>
                        </a:rPr>
                        <a:t>Leistungsspektrum Zivilschutz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93"/>
                    </a:solidFill>
                  </a:tcPr>
                </a:tc>
                <a:tc>
                  <a:txBody>
                    <a:bodyPr/>
                    <a:lstStyle/>
                    <a:p>
                      <a:r>
                        <a:rPr lang="de-CH" sz="1600" dirty="0">
                          <a:solidFill>
                            <a:sysClr val="windowText" lastClr="000000"/>
                          </a:solidFill>
                        </a:rPr>
                        <a:t>Leistungsspektrum Zivildienst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AFF"/>
                    </a:solidFill>
                  </a:tcPr>
                </a:tc>
                <a:extLst>
                  <a:ext uri="{0D108BD9-81ED-4DB2-BD59-A6C34878D82A}">
                    <a16:rowId xmlns:a16="http://schemas.microsoft.com/office/drawing/2014/main" val="53997326"/>
                  </a:ext>
                </a:extLst>
              </a:tr>
              <a:tr h="370840">
                <a:tc>
                  <a:txBody>
                    <a:bodyPr/>
                    <a:lstStyle/>
                    <a:p>
                      <a:r>
                        <a:rPr lang="de-CH" sz="1400" dirty="0">
                          <a:solidFill>
                            <a:sysClr val="windowText" lastClr="000000"/>
                          </a:solidFill>
                        </a:rPr>
                        <a:t>Verstärkung des Gesundheitswesens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93"/>
                    </a:solidFill>
                  </a:tcPr>
                </a:tc>
                <a:tc>
                  <a:txBody>
                    <a:bodyPr/>
                    <a:lstStyle/>
                    <a:p>
                      <a:r>
                        <a:rPr lang="de-CH" sz="1400" b="0" dirty="0"/>
                        <a:t>Gesundheitswesen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AFF"/>
                    </a:solidFill>
                  </a:tcPr>
                </a:tc>
                <a:extLst>
                  <a:ext uri="{0D108BD9-81ED-4DB2-BD59-A6C34878D82A}">
                    <a16:rowId xmlns:a16="http://schemas.microsoft.com/office/drawing/2014/main" val="1712935148"/>
                  </a:ext>
                </a:extLst>
              </a:tr>
              <a:tr h="370840">
                <a:tc>
                  <a:txBody>
                    <a:bodyPr/>
                    <a:lstStyle/>
                    <a:p>
                      <a:r>
                        <a:rPr lang="de-CH" sz="1400" dirty="0">
                          <a:solidFill>
                            <a:sysClr val="windowText" lastClr="000000"/>
                          </a:solidFill>
                        </a:rPr>
                        <a:t>Betreuung Hilfsbedürftiger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dirty="0"/>
                        <a:t>Sozialwesen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AFF"/>
                    </a:solidFill>
                  </a:tcPr>
                </a:tc>
                <a:extLst>
                  <a:ext uri="{0D108BD9-81ED-4DB2-BD59-A6C34878D82A}">
                    <a16:rowId xmlns:a16="http://schemas.microsoft.com/office/drawing/2014/main" val="734874864"/>
                  </a:ext>
                </a:extLst>
              </a:tr>
              <a:tr h="370840">
                <a:tc>
                  <a:txBody>
                    <a:bodyPr/>
                    <a:lstStyle/>
                    <a:p>
                      <a:r>
                        <a:rPr lang="de-CH" sz="14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dirty="0"/>
                        <a:t>Schulwesen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AFF"/>
                    </a:solidFill>
                  </a:tcPr>
                </a:tc>
                <a:extLst>
                  <a:ext uri="{0D108BD9-81ED-4DB2-BD59-A6C34878D82A}">
                    <a16:rowId xmlns:a16="http://schemas.microsoft.com/office/drawing/2014/main" val="1946909494"/>
                  </a:ext>
                </a:extLst>
              </a:tr>
              <a:tr h="370840">
                <a:tc>
                  <a:txBody>
                    <a:bodyPr/>
                    <a:lstStyle/>
                    <a:p>
                      <a:r>
                        <a:rPr lang="de-CH" sz="1400" dirty="0">
                          <a:solidFill>
                            <a:sysClr val="windowText" lastClr="000000"/>
                          </a:solidFill>
                        </a:rPr>
                        <a:t>Kulturgüterschutz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dirty="0"/>
                        <a:t>Kulturgütererhaltung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AFF"/>
                    </a:solidFill>
                  </a:tcPr>
                </a:tc>
                <a:extLst>
                  <a:ext uri="{0D108BD9-81ED-4DB2-BD59-A6C34878D82A}">
                    <a16:rowId xmlns:a16="http://schemas.microsoft.com/office/drawing/2014/main" val="2403221283"/>
                  </a:ext>
                </a:extLst>
              </a:tr>
              <a:tr h="370840">
                <a:tc>
                  <a:txBody>
                    <a:bodyPr/>
                    <a:lstStyle/>
                    <a:p>
                      <a:r>
                        <a:rPr lang="de-CH" sz="1400" dirty="0">
                          <a:solidFill>
                            <a:sysClr val="windowText" lastClr="000000"/>
                          </a:solidFill>
                        </a:rPr>
                        <a:t>Pionierleistungen, Forstarbeiten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dirty="0"/>
                        <a:t>Umwelt- und Naturschutz, Landschaftspflege </a:t>
                      </a:r>
                      <a:br>
                        <a:rPr lang="de-CH" sz="1400" b="0" dirty="0"/>
                      </a:br>
                      <a:r>
                        <a:rPr lang="de-CH" sz="1400" b="0" dirty="0"/>
                        <a:t>und Wald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AFF"/>
                    </a:solidFill>
                  </a:tcPr>
                </a:tc>
                <a:extLst>
                  <a:ext uri="{0D108BD9-81ED-4DB2-BD59-A6C34878D82A}">
                    <a16:rowId xmlns:a16="http://schemas.microsoft.com/office/drawing/2014/main" val="4114168328"/>
                  </a:ext>
                </a:extLst>
              </a:tr>
              <a:tr h="370840">
                <a:tc>
                  <a:txBody>
                    <a:bodyPr/>
                    <a:lstStyle/>
                    <a:p>
                      <a:r>
                        <a:rPr lang="de-CH" sz="1400" dirty="0">
                          <a:solidFill>
                            <a:sysClr val="windowText" lastClr="000000"/>
                          </a:solidFill>
                        </a:rPr>
                        <a:t>Unterstützung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dirty="0"/>
                        <a:t>Landwirtschaft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AFF"/>
                    </a:solidFill>
                  </a:tcPr>
                </a:tc>
                <a:extLst>
                  <a:ext uri="{0D108BD9-81ED-4DB2-BD59-A6C34878D82A}">
                    <a16:rowId xmlns:a16="http://schemas.microsoft.com/office/drawing/2014/main" val="3268214651"/>
                  </a:ext>
                </a:extLst>
              </a:tr>
              <a:tr h="370840">
                <a:tc>
                  <a:txBody>
                    <a:bodyPr/>
                    <a:lstStyle/>
                    <a:p>
                      <a:r>
                        <a:rPr lang="de-CH" sz="140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dirty="0"/>
                        <a:t>Entwicklungszusammenarbeit und humanitäre Hilfe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AFF"/>
                    </a:solidFill>
                  </a:tcPr>
                </a:tc>
                <a:extLst>
                  <a:ext uri="{0D108BD9-81ED-4DB2-BD59-A6C34878D82A}">
                    <a16:rowId xmlns:a16="http://schemas.microsoft.com/office/drawing/2014/main" val="1401891161"/>
                  </a:ext>
                </a:extLst>
              </a:tr>
              <a:tr h="577160">
                <a:tc>
                  <a:txBody>
                    <a:bodyPr/>
                    <a:lstStyle/>
                    <a:p>
                      <a:r>
                        <a:rPr lang="de-CH" sz="1400" dirty="0">
                          <a:solidFill>
                            <a:sysClr val="windowText" lastClr="000000"/>
                          </a:solidFill>
                        </a:rPr>
                        <a:t>Katastrophen und Notlagen:</a:t>
                      </a:r>
                      <a:br>
                        <a:rPr lang="de-CH" sz="1400" dirty="0">
                          <a:solidFill>
                            <a:sysClr val="windowText" lastClr="000000"/>
                          </a:solidFill>
                        </a:rPr>
                      </a:br>
                      <a:r>
                        <a:rPr lang="de-CH" sz="1400" dirty="0">
                          <a:solidFill>
                            <a:sysClr val="windowText" lastClr="000000"/>
                          </a:solidFill>
                        </a:rPr>
                        <a:t>Sämtliche Leistungen</a:t>
                      </a:r>
                      <a:r>
                        <a:rPr lang="de-CH" sz="1400" baseline="0" dirty="0">
                          <a:solidFill>
                            <a:sysClr val="windowText" lastClr="000000"/>
                          </a:solidFill>
                        </a:rPr>
                        <a:t> im Verband, geführt, logistisch </a:t>
                      </a:r>
                      <a:r>
                        <a:rPr lang="de-CH" sz="1400" dirty="0">
                          <a:solidFill>
                            <a:sysClr val="windowText" lastClr="000000"/>
                          </a:solidFill>
                        </a:rPr>
                        <a:t>autonom.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393"/>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dirty="0"/>
                        <a:t>Vorbeugung und Bewältigung von Katastrophen und Notlagen sowie Regeneration nach solchen Ereignissen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AFF"/>
                    </a:solidFill>
                  </a:tcPr>
                </a:tc>
                <a:extLst>
                  <a:ext uri="{0D108BD9-81ED-4DB2-BD59-A6C34878D82A}">
                    <a16:rowId xmlns:a16="http://schemas.microsoft.com/office/drawing/2014/main" val="3134259340"/>
                  </a:ext>
                </a:extLst>
              </a:tr>
              <a:tr h="777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dirty="0">
                          <a:solidFill>
                            <a:sysClr val="windowText" lastClr="000000"/>
                          </a:solidFill>
                        </a:rPr>
                        <a:t>Dazu: Führungsunterstützung (Lage, Telematik, Information</a:t>
                      </a:r>
                      <a:r>
                        <a:rPr lang="de-CH" sz="1400" baseline="0" dirty="0">
                          <a:solidFill>
                            <a:sysClr val="windowText" lastClr="000000"/>
                          </a:solidFill>
                        </a:rPr>
                        <a:t> &amp; Kommunikation), Logistik (Versorgung, Infrastruktur, Material, Transporte), Orten &amp; Retten, ABC-Schutz, Sicherheit</a:t>
                      </a:r>
                      <a:endParaRPr lang="de-CH"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93"/>
                    </a:solidFill>
                  </a:tcPr>
                </a:tc>
                <a:tc vMerge="1">
                  <a:txBody>
                    <a:bodyPr/>
                    <a:lstStyle/>
                    <a:p>
                      <a:endParaRPr lang="de-CH"/>
                    </a:p>
                  </a:txBody>
                  <a:tcPr/>
                </a:tc>
                <a:extLst>
                  <a:ext uri="{0D108BD9-81ED-4DB2-BD59-A6C34878D82A}">
                    <a16:rowId xmlns:a16="http://schemas.microsoft.com/office/drawing/2014/main" val="910980349"/>
                  </a:ext>
                </a:extLst>
              </a:tr>
            </a:tbl>
          </a:graphicData>
        </a:graphic>
      </p:graphicFrame>
    </p:spTree>
    <p:extLst>
      <p:ext uri="{BB962C8B-B14F-4D97-AF65-F5344CB8AC3E}">
        <p14:creationId xmlns:p14="http://schemas.microsoft.com/office/powerpoint/2010/main" val="13836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1"/>
          </p:nvPr>
        </p:nvSpPr>
        <p:spPr/>
        <p:txBody>
          <a:bodyPr/>
          <a:lstStyle/>
          <a:p>
            <a:pPr>
              <a:defRPr/>
            </a:pPr>
            <a:r>
              <a:rPr lang="de-DE"/>
              <a:t>AZSV / 9.12.2019</a:t>
            </a:r>
            <a:endParaRPr lang="de-DE" sz="100" dirty="0"/>
          </a:p>
        </p:txBody>
      </p:sp>
      <p:sp>
        <p:nvSpPr>
          <p:cNvPr id="2" name="Fußzeilenplatzhalter 1"/>
          <p:cNvSpPr>
            <a:spLocks noGrp="1"/>
          </p:cNvSpPr>
          <p:nvPr>
            <p:ph type="ftr" sz="quarter" idx="10"/>
          </p:nvPr>
        </p:nvSpPr>
        <p:spPr/>
        <p:txBody>
          <a:bodyPr/>
          <a:lstStyle/>
          <a:p>
            <a:pPr>
              <a:defRPr/>
            </a:pPr>
            <a:r>
              <a:rPr lang="de-CH"/>
              <a:t>Christoph Flury / Vizedirektor BABS</a:t>
            </a: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936" y="3959365"/>
            <a:ext cx="1800000" cy="1197827"/>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921767"/>
            <a:ext cx="1800000" cy="1235425"/>
          </a:xfrm>
          <a:prstGeom prst="rect">
            <a:avLst/>
          </a:prstGeom>
        </p:spPr>
      </p:pic>
      <p:pic>
        <p:nvPicPr>
          <p:cNvPr id="10" name="Grafik 9"/>
          <p:cNvPicPr>
            <a:picLocks noChangeAspect="1"/>
          </p:cNvPicPr>
          <p:nvPr/>
        </p:nvPicPr>
        <p:blipFill rotWithShape="1">
          <a:blip r:embed="rId5">
            <a:extLst>
              <a:ext uri="{28A0092B-C50C-407E-A947-70E740481C1C}">
                <a14:useLocalDpi xmlns:a14="http://schemas.microsoft.com/office/drawing/2010/main" val="0"/>
              </a:ext>
            </a:extLst>
          </a:blip>
          <a:srcRect b="10077"/>
          <a:stretch/>
        </p:blipFill>
        <p:spPr>
          <a:xfrm>
            <a:off x="567372" y="4808890"/>
            <a:ext cx="1800000" cy="1212398"/>
          </a:xfrm>
          <a:prstGeom prst="rect">
            <a:avLst/>
          </a:prstGeom>
        </p:spPr>
      </p:pic>
      <p:pic>
        <p:nvPicPr>
          <p:cNvPr id="11" name="Grafik 10"/>
          <p:cNvPicPr>
            <a:picLocks noChangeAspect="1"/>
          </p:cNvPicPr>
          <p:nvPr/>
        </p:nvPicPr>
        <p:blipFill rotWithShape="1">
          <a:blip r:embed="rId6">
            <a:extLst>
              <a:ext uri="{28A0092B-C50C-407E-A947-70E740481C1C}">
                <a14:useLocalDpi xmlns:a14="http://schemas.microsoft.com/office/drawing/2010/main" val="0"/>
              </a:ext>
            </a:extLst>
          </a:blip>
          <a:srcRect r="24139" b="9059"/>
          <a:stretch/>
        </p:blipFill>
        <p:spPr>
          <a:xfrm>
            <a:off x="7005552" y="4808880"/>
            <a:ext cx="1800000" cy="1212408"/>
          </a:xfrm>
          <a:prstGeom prst="rect">
            <a:avLst/>
          </a:prstGeom>
        </p:spPr>
      </p:pic>
      <p:sp>
        <p:nvSpPr>
          <p:cNvPr id="12" name="Titel 1"/>
          <p:cNvSpPr>
            <a:spLocks noGrp="1"/>
          </p:cNvSpPr>
          <p:nvPr>
            <p:ph type="title"/>
          </p:nvPr>
        </p:nvSpPr>
        <p:spPr>
          <a:xfrm>
            <a:off x="1268413" y="279400"/>
            <a:ext cx="7461250" cy="437626"/>
          </a:xfrm>
        </p:spPr>
        <p:txBody>
          <a:bodyPr/>
          <a:lstStyle/>
          <a:p>
            <a:r>
              <a:rPr lang="de-CH" sz="2000" dirty="0"/>
              <a:t>Tauglichkeit für Katastrophen- und Nothilfeeinsätze</a:t>
            </a:r>
            <a:endParaRPr lang="de-CH" sz="2000" b="0" dirty="0"/>
          </a:p>
        </p:txBody>
      </p:sp>
      <p:pic>
        <p:nvPicPr>
          <p:cNvPr id="6" name="Grafik 5"/>
          <p:cNvPicPr>
            <a:picLocks noChangeAspect="1"/>
          </p:cNvPicPr>
          <p:nvPr/>
        </p:nvPicPr>
        <p:blipFill rotWithShape="1">
          <a:blip r:embed="rId7">
            <a:extLst>
              <a:ext uri="{28A0092B-C50C-407E-A947-70E740481C1C}">
                <a14:useLocalDpi xmlns:a14="http://schemas.microsoft.com/office/drawing/2010/main" val="0"/>
              </a:ext>
            </a:extLst>
          </a:blip>
          <a:srcRect b="10111"/>
          <a:stretch/>
        </p:blipFill>
        <p:spPr>
          <a:xfrm>
            <a:off x="7018563" y="3153157"/>
            <a:ext cx="1800000" cy="1211947"/>
          </a:xfrm>
          <a:prstGeom prst="rect">
            <a:avLst/>
          </a:prstGeom>
        </p:spPr>
      </p:pic>
      <p:pic>
        <p:nvPicPr>
          <p:cNvPr id="13" name="Grafik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364" y="3167278"/>
            <a:ext cx="1800000" cy="1197826"/>
          </a:xfrm>
          <a:prstGeom prst="rect">
            <a:avLst/>
          </a:prstGeom>
        </p:spPr>
      </p:pic>
      <p:sp>
        <p:nvSpPr>
          <p:cNvPr id="14" name="Textfeld 13"/>
          <p:cNvSpPr txBox="1"/>
          <p:nvPr/>
        </p:nvSpPr>
        <p:spPr>
          <a:xfrm>
            <a:off x="2295364" y="3347700"/>
            <a:ext cx="4710188" cy="369332"/>
          </a:xfrm>
          <a:prstGeom prst="rect">
            <a:avLst/>
          </a:prstGeom>
          <a:noFill/>
        </p:spPr>
        <p:txBody>
          <a:bodyPr wrap="square" rtlCol="0">
            <a:spAutoFit/>
          </a:bodyPr>
          <a:lstStyle/>
          <a:p>
            <a:r>
              <a:rPr lang="de-CH" sz="1800" b="1" dirty="0">
                <a:solidFill>
                  <a:schemeClr val="bg2">
                    <a:lumMod val="50000"/>
                  </a:schemeClr>
                </a:solidFill>
              </a:rPr>
              <a:t>Kulturgüterschutz</a:t>
            </a:r>
          </a:p>
        </p:txBody>
      </p:sp>
      <p:sp>
        <p:nvSpPr>
          <p:cNvPr id="15" name="Textfeld 14"/>
          <p:cNvSpPr txBox="1"/>
          <p:nvPr/>
        </p:nvSpPr>
        <p:spPr>
          <a:xfrm>
            <a:off x="3995936" y="4355812"/>
            <a:ext cx="1309155" cy="369332"/>
          </a:xfrm>
          <a:prstGeom prst="rect">
            <a:avLst/>
          </a:prstGeom>
          <a:noFill/>
        </p:spPr>
        <p:txBody>
          <a:bodyPr wrap="square" rtlCol="0">
            <a:spAutoFit/>
          </a:bodyPr>
          <a:lstStyle/>
          <a:p>
            <a:r>
              <a:rPr lang="de-CH" sz="1800" b="1" dirty="0">
                <a:solidFill>
                  <a:schemeClr val="bg2">
                    <a:lumMod val="50000"/>
                  </a:schemeClr>
                </a:solidFill>
              </a:rPr>
              <a:t>Forst</a:t>
            </a:r>
          </a:p>
        </p:txBody>
      </p:sp>
      <p:sp>
        <p:nvSpPr>
          <p:cNvPr id="16" name="Textfeld 15"/>
          <p:cNvSpPr txBox="1"/>
          <p:nvPr/>
        </p:nvSpPr>
        <p:spPr>
          <a:xfrm>
            <a:off x="2367372" y="5528960"/>
            <a:ext cx="4638180" cy="369332"/>
          </a:xfrm>
          <a:prstGeom prst="rect">
            <a:avLst/>
          </a:prstGeom>
          <a:noFill/>
        </p:spPr>
        <p:txBody>
          <a:bodyPr wrap="square" rtlCol="0">
            <a:spAutoFit/>
          </a:bodyPr>
          <a:lstStyle/>
          <a:p>
            <a:r>
              <a:rPr lang="de-CH" sz="1800" b="1" dirty="0">
                <a:solidFill>
                  <a:schemeClr val="bg2">
                    <a:lumMod val="50000"/>
                  </a:schemeClr>
                </a:solidFill>
              </a:rPr>
              <a:t>Betreuung</a:t>
            </a:r>
          </a:p>
        </p:txBody>
      </p:sp>
      <p:sp>
        <p:nvSpPr>
          <p:cNvPr id="17" name="Textfeld 16"/>
          <p:cNvSpPr txBox="1"/>
          <p:nvPr/>
        </p:nvSpPr>
        <p:spPr>
          <a:xfrm>
            <a:off x="467544" y="954594"/>
            <a:ext cx="4104456" cy="2031325"/>
          </a:xfrm>
          <a:prstGeom prst="rect">
            <a:avLst/>
          </a:prstGeom>
          <a:solidFill>
            <a:srgbClr val="FFD393"/>
          </a:solidFill>
        </p:spPr>
        <p:txBody>
          <a:bodyPr wrap="square" rtlCol="0">
            <a:spAutoFit/>
          </a:bodyPr>
          <a:lstStyle/>
          <a:p>
            <a:pPr algn="l"/>
            <a:r>
              <a:rPr lang="de-CH" sz="1800" b="1" dirty="0"/>
              <a:t>Zivilschutz</a:t>
            </a:r>
          </a:p>
          <a:p>
            <a:pPr marL="285750" indent="-195263" algn="l">
              <a:buFont typeface="Arial" panose="020B0604020202020204" pitchFamily="34" charset="0"/>
              <a:buChar char="•"/>
            </a:pPr>
            <a:r>
              <a:rPr lang="de-CH" sz="1800" dirty="0"/>
              <a:t>ausgebildet</a:t>
            </a:r>
          </a:p>
          <a:p>
            <a:pPr marL="285750" indent="-195263" algn="l">
              <a:buFont typeface="Arial" panose="020B0604020202020204" pitchFamily="34" charset="0"/>
              <a:buChar char="•"/>
            </a:pPr>
            <a:r>
              <a:rPr lang="de-CH" sz="1800" dirty="0"/>
              <a:t>im Verband</a:t>
            </a:r>
          </a:p>
          <a:p>
            <a:pPr marL="285750" indent="-195263" algn="l">
              <a:buFont typeface="Arial" panose="020B0604020202020204" pitchFamily="34" charset="0"/>
              <a:buChar char="•"/>
            </a:pPr>
            <a:r>
              <a:rPr lang="de-CH" sz="1800" dirty="0"/>
              <a:t>geführt</a:t>
            </a:r>
          </a:p>
          <a:p>
            <a:pPr marL="285750" indent="-195263" algn="l">
              <a:buFont typeface="Arial" panose="020B0604020202020204" pitchFamily="34" charset="0"/>
              <a:buChar char="•"/>
            </a:pPr>
            <a:r>
              <a:rPr lang="de-CH" sz="1800" dirty="0"/>
              <a:t>verfügbar (kurzfristig, jederzeit)</a:t>
            </a:r>
          </a:p>
          <a:p>
            <a:pPr marL="285750" indent="-195263" algn="l">
              <a:buFont typeface="Arial" panose="020B0604020202020204" pitchFamily="34" charset="0"/>
              <a:buChar char="•"/>
            </a:pPr>
            <a:r>
              <a:rPr lang="de-CH" sz="1800" dirty="0"/>
              <a:t>erprobtes </a:t>
            </a:r>
            <a:r>
              <a:rPr lang="de-CH" sz="1800" dirty="0" err="1"/>
              <a:t>Aufgebotssystem</a:t>
            </a:r>
            <a:endParaRPr lang="de-CH" sz="1800" dirty="0"/>
          </a:p>
          <a:p>
            <a:pPr marL="285750" indent="-195263" algn="l">
              <a:buFont typeface="Arial" panose="020B0604020202020204" pitchFamily="34" charset="0"/>
              <a:buChar char="•"/>
            </a:pPr>
            <a:r>
              <a:rPr lang="de-CH" sz="1800" dirty="0"/>
              <a:t>autonom (eigene Logistik)</a:t>
            </a:r>
          </a:p>
        </p:txBody>
      </p:sp>
      <p:sp>
        <p:nvSpPr>
          <p:cNvPr id="18" name="Textfeld 17"/>
          <p:cNvSpPr txBox="1"/>
          <p:nvPr/>
        </p:nvSpPr>
        <p:spPr>
          <a:xfrm>
            <a:off x="5220072" y="933596"/>
            <a:ext cx="3590335" cy="2031325"/>
          </a:xfrm>
          <a:prstGeom prst="rect">
            <a:avLst/>
          </a:prstGeom>
          <a:solidFill>
            <a:srgbClr val="CDEAFF"/>
          </a:solidFill>
        </p:spPr>
        <p:txBody>
          <a:bodyPr wrap="square" rtlCol="0">
            <a:spAutoFit/>
          </a:bodyPr>
          <a:lstStyle/>
          <a:p>
            <a:pPr algn="l"/>
            <a:r>
              <a:rPr lang="de-CH" sz="1800" b="1" dirty="0"/>
              <a:t>Zivildienst</a:t>
            </a:r>
          </a:p>
          <a:p>
            <a:pPr marL="285750" indent="-195263" algn="l">
              <a:buFont typeface="Arial" panose="020B0604020202020204" pitchFamily="34" charset="0"/>
              <a:buChar char="•"/>
            </a:pPr>
            <a:r>
              <a:rPr lang="de-CH" sz="1800" dirty="0"/>
              <a:t>z.T. ausgebildet</a:t>
            </a:r>
          </a:p>
          <a:p>
            <a:pPr marL="285750" indent="-195263" algn="l">
              <a:buFont typeface="Arial" panose="020B0604020202020204" pitchFamily="34" charset="0"/>
              <a:buChar char="•"/>
            </a:pPr>
            <a:r>
              <a:rPr lang="de-CH" sz="1800" dirty="0"/>
              <a:t>Einzelpersonen</a:t>
            </a:r>
          </a:p>
          <a:p>
            <a:pPr marL="285750" indent="-195263" algn="l">
              <a:buFont typeface="Arial" panose="020B0604020202020204" pitchFamily="34" charset="0"/>
              <a:buChar char="•"/>
            </a:pPr>
            <a:r>
              <a:rPr lang="de-CH" sz="1800" dirty="0"/>
              <a:t>nicht geführt</a:t>
            </a:r>
          </a:p>
          <a:p>
            <a:pPr marL="285750" indent="-195263" algn="l">
              <a:buFont typeface="Arial" panose="020B0604020202020204" pitchFamily="34" charset="0"/>
              <a:buChar char="•"/>
            </a:pPr>
            <a:r>
              <a:rPr lang="de-CH" sz="1800" dirty="0"/>
              <a:t>Verfügbarkeit (?)</a:t>
            </a:r>
          </a:p>
          <a:p>
            <a:pPr marL="285750" indent="-195263" algn="l">
              <a:buFont typeface="Arial" panose="020B0604020202020204" pitchFamily="34" charset="0"/>
              <a:buChar char="•"/>
            </a:pPr>
            <a:r>
              <a:rPr lang="de-CH" sz="1800" dirty="0" err="1"/>
              <a:t>Aufgebotssystem</a:t>
            </a:r>
            <a:r>
              <a:rPr lang="de-CH" sz="1800" dirty="0"/>
              <a:t> (?)</a:t>
            </a:r>
          </a:p>
          <a:p>
            <a:pPr marL="285750" indent="-195263" algn="l">
              <a:buFont typeface="Arial" panose="020B0604020202020204" pitchFamily="34" charset="0"/>
              <a:buChar char="•"/>
            </a:pPr>
            <a:r>
              <a:rPr lang="de-CH" sz="1800" dirty="0"/>
              <a:t>logistisch abhängig</a:t>
            </a:r>
          </a:p>
        </p:txBody>
      </p:sp>
    </p:spTree>
    <p:extLst>
      <p:ext uri="{BB962C8B-B14F-4D97-AF65-F5344CB8AC3E}">
        <p14:creationId xmlns:p14="http://schemas.microsoft.com/office/powerpoint/2010/main" val="2019642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Christoph Flury / Vizedirektor BABS</a:t>
            </a:r>
            <a:endParaRPr lang="de-DE" dirty="0"/>
          </a:p>
        </p:txBody>
      </p:sp>
      <p:sp>
        <p:nvSpPr>
          <p:cNvPr id="8" name="Titel 1"/>
          <p:cNvSpPr txBox="1">
            <a:spLocks/>
          </p:cNvSpPr>
          <p:nvPr/>
        </p:nvSpPr>
        <p:spPr bwMode="auto">
          <a:xfrm>
            <a:off x="539551" y="2132856"/>
            <a:ext cx="8279011" cy="13433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lgn="ctr" eaLnBrk="1" hangingPunct="1"/>
            <a:r>
              <a:rPr lang="de-CH" kern="0" dirty="0"/>
              <a:t>Einsätze zugunsten der Gemeinschaft</a:t>
            </a:r>
          </a:p>
        </p:txBody>
      </p:sp>
      <p:sp>
        <p:nvSpPr>
          <p:cNvPr id="2" name="Datumsplatzhalter 1"/>
          <p:cNvSpPr>
            <a:spLocks noGrp="1"/>
          </p:cNvSpPr>
          <p:nvPr>
            <p:ph type="dt" sz="half" idx="11"/>
          </p:nvPr>
        </p:nvSpPr>
        <p:spPr/>
        <p:txBody>
          <a:bodyPr/>
          <a:lstStyle/>
          <a:p>
            <a:r>
              <a:rPr lang="de-DE"/>
              <a:t>AZSV / 9.12.2019</a:t>
            </a:r>
            <a:endParaRPr lang="de-DE" sz="60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0500" y="3169304"/>
            <a:ext cx="2897112" cy="2172834"/>
          </a:xfrm>
          <a:prstGeom prst="rect">
            <a:avLst/>
          </a:prstGeom>
        </p:spPr>
      </p:pic>
    </p:spTree>
    <p:extLst>
      <p:ext uri="{BB962C8B-B14F-4D97-AF65-F5344CB8AC3E}">
        <p14:creationId xmlns:p14="http://schemas.microsoft.com/office/powerpoint/2010/main" val="3219886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1"/>
          </p:nvPr>
        </p:nvSpPr>
        <p:spPr/>
        <p:txBody>
          <a:bodyPr/>
          <a:lstStyle/>
          <a:p>
            <a:pPr>
              <a:defRPr/>
            </a:pPr>
            <a:r>
              <a:rPr lang="de-DE"/>
              <a:t>AZSV / 9.12.2019</a:t>
            </a:r>
            <a:endParaRPr lang="de-DE" sz="100" dirty="0"/>
          </a:p>
        </p:txBody>
      </p:sp>
      <p:sp>
        <p:nvSpPr>
          <p:cNvPr id="2" name="Fußzeilenplatzhalter 1"/>
          <p:cNvSpPr>
            <a:spLocks noGrp="1"/>
          </p:cNvSpPr>
          <p:nvPr>
            <p:ph type="ftr" sz="quarter" idx="10"/>
          </p:nvPr>
        </p:nvSpPr>
        <p:spPr/>
        <p:txBody>
          <a:bodyPr/>
          <a:lstStyle/>
          <a:p>
            <a:pPr>
              <a:defRPr/>
            </a:pPr>
            <a:r>
              <a:rPr lang="de-CH"/>
              <a:t>Christoph Flury / Vizedirektor BABS</a:t>
            </a:r>
            <a:endParaRPr lang="de-DE" dirty="0"/>
          </a:p>
        </p:txBody>
      </p:sp>
      <p:sp>
        <p:nvSpPr>
          <p:cNvPr id="12" name="Titel 1"/>
          <p:cNvSpPr>
            <a:spLocks noGrp="1"/>
          </p:cNvSpPr>
          <p:nvPr>
            <p:ph type="title"/>
          </p:nvPr>
        </p:nvSpPr>
        <p:spPr>
          <a:xfrm>
            <a:off x="1268413" y="279400"/>
            <a:ext cx="7461250" cy="701328"/>
          </a:xfrm>
        </p:spPr>
        <p:txBody>
          <a:bodyPr/>
          <a:lstStyle/>
          <a:p>
            <a:r>
              <a:rPr lang="de-CH" sz="2000" dirty="0"/>
              <a:t>Publikation des ZS-Einsatzes seitens Veranstalter</a:t>
            </a:r>
            <a:br>
              <a:rPr lang="de-CH" sz="2000" dirty="0"/>
            </a:br>
            <a:r>
              <a:rPr lang="de-CH" sz="2000" b="0" dirty="0"/>
              <a:t>z.B. auf dem Gesuch / der Bewilligung</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268760"/>
            <a:ext cx="3879651" cy="2909738"/>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328" y="1586210"/>
            <a:ext cx="3366120" cy="3366120"/>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0280" y="3442831"/>
            <a:ext cx="3779912" cy="2519941"/>
          </a:xfrm>
          <a:prstGeom prst="rect">
            <a:avLst/>
          </a:prstGeom>
        </p:spPr>
      </p:pic>
    </p:spTree>
    <p:extLst>
      <p:ext uri="{BB962C8B-B14F-4D97-AF65-F5344CB8AC3E}">
        <p14:creationId xmlns:p14="http://schemas.microsoft.com/office/powerpoint/2010/main" val="2082056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1"/>
          </p:nvPr>
        </p:nvSpPr>
        <p:spPr/>
        <p:txBody>
          <a:bodyPr/>
          <a:lstStyle/>
          <a:p>
            <a:pPr>
              <a:defRPr/>
            </a:pPr>
            <a:r>
              <a:rPr lang="de-DE"/>
              <a:t>AZSV / 9.12.2019</a:t>
            </a:r>
            <a:endParaRPr lang="de-DE" sz="100" dirty="0"/>
          </a:p>
        </p:txBody>
      </p:sp>
      <p:sp>
        <p:nvSpPr>
          <p:cNvPr id="2" name="Fußzeilenplatzhalter 1"/>
          <p:cNvSpPr>
            <a:spLocks noGrp="1"/>
          </p:cNvSpPr>
          <p:nvPr>
            <p:ph type="ftr" sz="quarter" idx="10"/>
          </p:nvPr>
        </p:nvSpPr>
        <p:spPr/>
        <p:txBody>
          <a:bodyPr/>
          <a:lstStyle/>
          <a:p>
            <a:pPr>
              <a:defRPr/>
            </a:pPr>
            <a:r>
              <a:rPr lang="de-CH"/>
              <a:t>Christoph Flury / Vizedirektor BABS</a:t>
            </a:r>
            <a:endParaRPr lang="de-DE" dirty="0"/>
          </a:p>
        </p:txBody>
      </p:sp>
      <p:sp>
        <p:nvSpPr>
          <p:cNvPr id="12" name="Titel 1"/>
          <p:cNvSpPr>
            <a:spLocks noGrp="1"/>
          </p:cNvSpPr>
          <p:nvPr>
            <p:ph type="title"/>
          </p:nvPr>
        </p:nvSpPr>
        <p:spPr>
          <a:xfrm>
            <a:off x="1268413" y="279400"/>
            <a:ext cx="7461250" cy="701328"/>
          </a:xfrm>
        </p:spPr>
        <p:txBody>
          <a:bodyPr/>
          <a:lstStyle/>
          <a:p>
            <a:r>
              <a:rPr lang="de-CH" sz="2000" dirty="0"/>
              <a:t>EzG und Dienstleistungen zugunsten des Arbeitgebers</a:t>
            </a:r>
            <a:br>
              <a:rPr lang="de-CH" sz="2000" dirty="0"/>
            </a:br>
            <a:r>
              <a:rPr lang="de-CH" sz="2000" b="0" dirty="0"/>
              <a:t>im E-BZG und in der E-ZSV</a:t>
            </a:r>
          </a:p>
        </p:txBody>
      </p:sp>
      <p:sp>
        <p:nvSpPr>
          <p:cNvPr id="19" name="Rechteck 18"/>
          <p:cNvSpPr/>
          <p:nvPr/>
        </p:nvSpPr>
        <p:spPr>
          <a:xfrm>
            <a:off x="539553" y="1298808"/>
            <a:ext cx="8190110" cy="2562240"/>
          </a:xfrm>
          <a:prstGeom prst="rect">
            <a:avLst/>
          </a:prstGeom>
          <a:solidFill>
            <a:schemeClr val="bg1">
              <a:lumMod val="95000"/>
            </a:schemeClr>
          </a:solidFill>
          <a:ln>
            <a:solidFill>
              <a:schemeClr val="bg2"/>
            </a:solidFill>
          </a:ln>
        </p:spPr>
        <p:txBody>
          <a:bodyPr wrap="square">
            <a:spAutoFit/>
          </a:bodyPr>
          <a:lstStyle/>
          <a:p>
            <a:pPr algn="l">
              <a:spcAft>
                <a:spcPts val="600"/>
              </a:spcAft>
            </a:pPr>
            <a:r>
              <a:rPr lang="de-CH" sz="1600" b="1" dirty="0"/>
              <a:t>E-BZG</a:t>
            </a:r>
            <a:r>
              <a:rPr lang="de-CH" sz="1600" dirty="0"/>
              <a:t>	Art. 54	Wiederholungskurse</a:t>
            </a:r>
          </a:p>
          <a:p>
            <a:pPr algn="l">
              <a:spcBef>
                <a:spcPts val="300"/>
              </a:spcBef>
              <a:spcAft>
                <a:spcPts val="300"/>
              </a:spcAft>
            </a:pPr>
            <a:r>
              <a:rPr lang="de-CH" sz="1600" dirty="0"/>
              <a:t>(...)</a:t>
            </a:r>
          </a:p>
          <a:p>
            <a:pPr algn="l">
              <a:spcBef>
                <a:spcPts val="300"/>
              </a:spcBef>
              <a:spcAft>
                <a:spcPts val="300"/>
              </a:spcAft>
            </a:pPr>
            <a:r>
              <a:rPr lang="de-CH" sz="1600" baseline="30000" dirty="0"/>
              <a:t>3 </a:t>
            </a:r>
            <a:r>
              <a:rPr lang="de-CH" sz="1600" dirty="0"/>
              <a:t>Einsätze zugunsten der Gemeinschaft werden als Wiederholungskurse durchgeführt.</a:t>
            </a:r>
          </a:p>
          <a:p>
            <a:pPr algn="l">
              <a:spcBef>
                <a:spcPts val="300"/>
              </a:spcBef>
              <a:spcAft>
                <a:spcPts val="300"/>
              </a:spcAft>
            </a:pPr>
            <a:r>
              <a:rPr lang="de-CH" sz="1600" dirty="0"/>
              <a:t>(...)</a:t>
            </a:r>
          </a:p>
          <a:p>
            <a:pPr algn="l">
              <a:spcBef>
                <a:spcPts val="300"/>
              </a:spcBef>
              <a:spcAft>
                <a:spcPts val="300"/>
              </a:spcAft>
            </a:pPr>
            <a:r>
              <a:rPr lang="de-CH" sz="1600" baseline="30000" dirty="0"/>
              <a:t>5 </a:t>
            </a:r>
            <a:r>
              <a:rPr lang="de-CH" sz="1600" dirty="0"/>
              <a:t>Der Bundesrat legt die Voraussetzungen und das Bewilligungsverfahren für Einsätze zugunsten der Gemeinschaft fest; dabei regelt er insbesondere:</a:t>
            </a:r>
          </a:p>
          <a:p>
            <a:pPr marL="342900" indent="-342900" algn="l">
              <a:spcBef>
                <a:spcPts val="300"/>
              </a:spcBef>
              <a:spcAft>
                <a:spcPts val="300"/>
              </a:spcAft>
              <a:buFont typeface="+mj-lt"/>
              <a:buAutoNum type="alphaLcPeriod"/>
            </a:pPr>
            <a:r>
              <a:rPr lang="de-CH" sz="1600" dirty="0"/>
              <a:t>Verbot des Einsatzes zugunsten des eigenen Arbeitgebers;</a:t>
            </a:r>
          </a:p>
          <a:p>
            <a:pPr marL="342900" indent="-342900" algn="l">
              <a:spcBef>
                <a:spcPts val="300"/>
              </a:spcBef>
              <a:spcAft>
                <a:spcPts val="300"/>
              </a:spcAft>
              <a:buFont typeface="+mj-lt"/>
              <a:buAutoNum type="alphaLcPeriod"/>
            </a:pPr>
            <a:r>
              <a:rPr lang="de-CH" sz="1600" dirty="0"/>
              <a:t>(...)</a:t>
            </a:r>
          </a:p>
        </p:txBody>
      </p:sp>
      <p:sp>
        <p:nvSpPr>
          <p:cNvPr id="20" name="Rechteck 19"/>
          <p:cNvSpPr/>
          <p:nvPr/>
        </p:nvSpPr>
        <p:spPr>
          <a:xfrm>
            <a:off x="8028384" y="116632"/>
            <a:ext cx="569387" cy="923330"/>
          </a:xfrm>
          <a:prstGeom prst="rect">
            <a:avLst/>
          </a:prstGeom>
          <a:noFill/>
          <a:effectLst>
            <a:outerShdw blurRad="50800" dist="88900" dir="1200000" algn="ctr" rotWithShape="0">
              <a:srgbClr val="000000">
                <a:alpha val="43137"/>
              </a:srgbClr>
            </a:outerShdw>
          </a:effectLst>
        </p:spPr>
        <p:txBody>
          <a:bodyPr wrap="none" lIns="91440" tIns="45720" rIns="91440" bIns="45720">
            <a:spAutoFit/>
          </a:bodyPr>
          <a:lstStyle/>
          <a:p>
            <a:pPr algn="ctr"/>
            <a:r>
              <a:rPr lang="de-DE"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t>
            </a:r>
          </a:p>
        </p:txBody>
      </p:sp>
      <p:sp>
        <p:nvSpPr>
          <p:cNvPr id="21" name="Rechteck 20"/>
          <p:cNvSpPr/>
          <p:nvPr/>
        </p:nvSpPr>
        <p:spPr>
          <a:xfrm>
            <a:off x="539553" y="4013046"/>
            <a:ext cx="8190110" cy="2008242"/>
          </a:xfrm>
          <a:prstGeom prst="rect">
            <a:avLst/>
          </a:prstGeom>
          <a:solidFill>
            <a:schemeClr val="bg1">
              <a:lumMod val="95000"/>
            </a:schemeClr>
          </a:solidFill>
          <a:ln>
            <a:solidFill>
              <a:schemeClr val="bg2"/>
            </a:solidFill>
          </a:ln>
        </p:spPr>
        <p:txBody>
          <a:bodyPr wrap="square">
            <a:spAutoFit/>
          </a:bodyPr>
          <a:lstStyle/>
          <a:p>
            <a:pPr algn="l">
              <a:spcAft>
                <a:spcPts val="600"/>
              </a:spcAft>
            </a:pPr>
            <a:r>
              <a:rPr lang="de-CH" sz="1600" b="1" dirty="0"/>
              <a:t>E-ZSV</a:t>
            </a:r>
            <a:r>
              <a:rPr lang="de-CH" sz="1600" dirty="0"/>
              <a:t>	Art. 47	Dienstleistungen zugunsten des Arbeitgebers</a:t>
            </a:r>
          </a:p>
          <a:p>
            <a:pPr algn="l">
              <a:spcBef>
                <a:spcPts val="300"/>
              </a:spcBef>
              <a:spcAft>
                <a:spcPts val="300"/>
              </a:spcAft>
            </a:pPr>
            <a:r>
              <a:rPr lang="de-CH" sz="1600" baseline="30000" dirty="0"/>
              <a:t>1 </a:t>
            </a:r>
            <a:r>
              <a:rPr lang="de-CH" sz="1600" dirty="0"/>
              <a:t>Schutzdienstpflichtige dürfen nicht für Schutzdienstleistungen zugunsten ihres eigenen Arbeitgebers eingesetzt werden; ausgenommen ist der Einsatz des hauptberuflichen Personals der für den Zivilschutz zuständigen Stellen.</a:t>
            </a:r>
          </a:p>
          <a:p>
            <a:pPr algn="l">
              <a:spcBef>
                <a:spcPts val="300"/>
              </a:spcBef>
              <a:spcAft>
                <a:spcPts val="300"/>
              </a:spcAft>
            </a:pPr>
            <a:r>
              <a:rPr lang="de-CH" sz="1600" baseline="30000" dirty="0"/>
              <a:t>2 </a:t>
            </a:r>
            <a:r>
              <a:rPr lang="de-CH" sz="1600" dirty="0"/>
              <a:t>Im Rahmen von Einsätzen des Zivilschutzes zugunsten der Gemeinschaft dürfen Schutzdienstpflichtige in keinem Falle für Schutzdienstleistungen zugunsten ihres eigenen Arbeitgebers eingesetzt werden.</a:t>
            </a:r>
          </a:p>
        </p:txBody>
      </p:sp>
    </p:spTree>
    <p:extLst>
      <p:ext uri="{BB962C8B-B14F-4D97-AF65-F5344CB8AC3E}">
        <p14:creationId xmlns:p14="http://schemas.microsoft.com/office/powerpoint/2010/main" val="2174837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1"/>
          </p:nvPr>
        </p:nvSpPr>
        <p:spPr/>
        <p:txBody>
          <a:bodyPr/>
          <a:lstStyle/>
          <a:p>
            <a:pPr>
              <a:defRPr/>
            </a:pPr>
            <a:r>
              <a:rPr lang="de-DE"/>
              <a:t>AZSV / 9.12.2019</a:t>
            </a:r>
            <a:endParaRPr lang="de-DE" sz="100" dirty="0"/>
          </a:p>
        </p:txBody>
      </p:sp>
      <p:sp>
        <p:nvSpPr>
          <p:cNvPr id="2" name="Fußzeilenplatzhalter 1"/>
          <p:cNvSpPr>
            <a:spLocks noGrp="1"/>
          </p:cNvSpPr>
          <p:nvPr>
            <p:ph type="ftr" sz="quarter" idx="10"/>
          </p:nvPr>
        </p:nvSpPr>
        <p:spPr/>
        <p:txBody>
          <a:bodyPr/>
          <a:lstStyle/>
          <a:p>
            <a:pPr>
              <a:defRPr/>
            </a:pPr>
            <a:r>
              <a:rPr lang="de-CH"/>
              <a:t>Christoph Flury / Vizedirektor BABS</a:t>
            </a:r>
            <a:endParaRPr lang="de-DE" dirty="0"/>
          </a:p>
        </p:txBody>
      </p:sp>
      <p:sp>
        <p:nvSpPr>
          <p:cNvPr id="12" name="Titel 1"/>
          <p:cNvSpPr>
            <a:spLocks noGrp="1"/>
          </p:cNvSpPr>
          <p:nvPr>
            <p:ph type="title"/>
          </p:nvPr>
        </p:nvSpPr>
        <p:spPr>
          <a:xfrm>
            <a:off x="1268413" y="279400"/>
            <a:ext cx="7461250" cy="701328"/>
          </a:xfrm>
        </p:spPr>
        <p:txBody>
          <a:bodyPr/>
          <a:lstStyle/>
          <a:p>
            <a:r>
              <a:rPr lang="de-CH" sz="2000" dirty="0"/>
              <a:t>Dienstleistungen zugunsten des Arbeitgebers</a:t>
            </a:r>
            <a:endParaRPr lang="de-CH" sz="2000" b="0" dirty="0"/>
          </a:p>
        </p:txBody>
      </p:sp>
      <p:sp>
        <p:nvSpPr>
          <p:cNvPr id="19" name="Rechteck 18"/>
          <p:cNvSpPr/>
          <p:nvPr/>
        </p:nvSpPr>
        <p:spPr>
          <a:xfrm>
            <a:off x="539553" y="1273110"/>
            <a:ext cx="8190110" cy="3524042"/>
          </a:xfrm>
          <a:prstGeom prst="rect">
            <a:avLst/>
          </a:prstGeom>
          <a:solidFill>
            <a:schemeClr val="bg1">
              <a:lumMod val="95000"/>
            </a:schemeClr>
          </a:solidFill>
          <a:ln>
            <a:solidFill>
              <a:schemeClr val="bg2"/>
            </a:solidFill>
          </a:ln>
        </p:spPr>
        <p:txBody>
          <a:bodyPr wrap="square">
            <a:spAutoFit/>
          </a:bodyPr>
          <a:lstStyle/>
          <a:p>
            <a:pPr algn="just">
              <a:spcAft>
                <a:spcPts val="1200"/>
              </a:spcAft>
            </a:pPr>
            <a:r>
              <a:rPr lang="de-CH" sz="1600" b="1" dirty="0"/>
              <a:t>Erläuterungen zu Art. 47 E-ZSV</a:t>
            </a:r>
          </a:p>
          <a:p>
            <a:pPr algn="just">
              <a:spcAft>
                <a:spcPts val="600"/>
              </a:spcAft>
            </a:pPr>
            <a:r>
              <a:rPr lang="de-CH" sz="1600" dirty="0"/>
              <a:t>Eine Person oder Organisation ist Arbeitgeber, wenn sie gegenüber dem Schutz-dienstpflichtigen zur Lohnzahlung verpflichtet ist und in der Regel eine entsprechende Erwerbsausfallentschädigung erhält. So können beispielsweise Angestellte eines privaten Betriebes nicht zugunsten ihres Arbeitgebers eingesetzt werden. Dies gilt nicht für das hauptberufliche Personal der für den Zivilschutz verantwortlichen kantonalen und kommunalen Stellen, da diese bei Einsätzen des Zivilschutzes bei Katastrophen und Notlagen, beispielsweise bezüglich Führung und fach-technischer Unterstützung, unentbehrlich sind.</a:t>
            </a:r>
          </a:p>
          <a:p>
            <a:pPr algn="just">
              <a:spcAft>
                <a:spcPts val="600"/>
              </a:spcAft>
            </a:pPr>
            <a:r>
              <a:rPr lang="de-CH" sz="1600" dirty="0"/>
              <a:t>Schutzdienstpflichtige dürfen im Rahmen von Einsätzen des Zivilschutzes zugunsten der Gemeinschaft in keinem Fall für ihren eigenen Arbeitgeber eingesetzt wer-den. Dies gilt im Gegensatz zu Einsätzen bei Katastrophen und Notlagen auch für das hauptberufliche Personal der für den Zivilschutz verantwortlichen kantonalen und kommunalen Stellen.</a:t>
            </a:r>
          </a:p>
        </p:txBody>
      </p:sp>
      <p:sp>
        <p:nvSpPr>
          <p:cNvPr id="20" name="Rechteck 19"/>
          <p:cNvSpPr/>
          <p:nvPr/>
        </p:nvSpPr>
        <p:spPr>
          <a:xfrm>
            <a:off x="8028384" y="116632"/>
            <a:ext cx="569387" cy="923330"/>
          </a:xfrm>
          <a:prstGeom prst="rect">
            <a:avLst/>
          </a:prstGeom>
          <a:noFill/>
          <a:effectLst>
            <a:outerShdw blurRad="50800" dist="88900" dir="1200000" algn="ctr" rotWithShape="0">
              <a:srgbClr val="000000">
                <a:alpha val="43137"/>
              </a:srgbClr>
            </a:outerShdw>
          </a:effectLst>
        </p:spPr>
        <p:txBody>
          <a:bodyPr wrap="none" lIns="91440" tIns="45720" rIns="91440" bIns="45720">
            <a:spAutoFit/>
          </a:bodyPr>
          <a:lstStyle/>
          <a:p>
            <a:pPr algn="ctr"/>
            <a:r>
              <a:rPr lang="de-DE"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99317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1"/>
          </p:nvPr>
        </p:nvSpPr>
        <p:spPr/>
        <p:txBody>
          <a:bodyPr/>
          <a:lstStyle/>
          <a:p>
            <a:pPr>
              <a:defRPr/>
            </a:pPr>
            <a:r>
              <a:rPr lang="de-DE"/>
              <a:t>AZSV / 9.12.2019</a:t>
            </a:r>
            <a:endParaRPr lang="de-DE" sz="100" dirty="0"/>
          </a:p>
        </p:txBody>
      </p:sp>
      <p:sp>
        <p:nvSpPr>
          <p:cNvPr id="3" name="Fußzeilenplatzhalter 2"/>
          <p:cNvSpPr>
            <a:spLocks noGrp="1"/>
          </p:cNvSpPr>
          <p:nvPr>
            <p:ph type="ftr" sz="quarter" idx="10"/>
          </p:nvPr>
        </p:nvSpPr>
        <p:spPr/>
        <p:txBody>
          <a:bodyPr/>
          <a:lstStyle/>
          <a:p>
            <a:pPr>
              <a:defRPr/>
            </a:pPr>
            <a:r>
              <a:rPr lang="de-CH"/>
              <a:t>Christoph Flury / Vizedirektor BABS</a:t>
            </a:r>
            <a:endParaRPr lang="de-DE" dirty="0"/>
          </a:p>
        </p:txBody>
      </p:sp>
      <p:sp>
        <p:nvSpPr>
          <p:cNvPr id="55" name="Rectangle 2"/>
          <p:cNvSpPr>
            <a:spLocks noGrp="1" noChangeArrowheads="1"/>
          </p:cNvSpPr>
          <p:nvPr>
            <p:ph type="title"/>
          </p:nvPr>
        </p:nvSpPr>
        <p:spPr>
          <a:xfrm>
            <a:off x="1268413" y="279400"/>
            <a:ext cx="7461250" cy="773336"/>
          </a:xfrm>
        </p:spPr>
        <p:txBody>
          <a:bodyPr/>
          <a:lstStyle/>
          <a:p>
            <a:r>
              <a:rPr lang="de-CH" sz="2000" dirty="0"/>
              <a:t>Revision des BZG (1)</a:t>
            </a:r>
            <a:br>
              <a:rPr lang="de-CH" sz="2000" dirty="0"/>
            </a:br>
            <a:r>
              <a:rPr lang="de-CH" sz="1600" b="0" dirty="0"/>
              <a:t>Beratung im Nationalrat, 14.06.2019</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236736"/>
            <a:ext cx="612000" cy="816000"/>
          </a:xfrm>
          <a:prstGeom prst="rect">
            <a:avLst/>
          </a:prstGeom>
        </p:spPr>
      </p:pic>
      <p:sp>
        <p:nvSpPr>
          <p:cNvPr id="6" name="Rechteck 5"/>
          <p:cNvSpPr/>
          <p:nvPr/>
        </p:nvSpPr>
        <p:spPr>
          <a:xfrm>
            <a:off x="1187624" y="1258302"/>
            <a:ext cx="7550151" cy="4616648"/>
          </a:xfrm>
          <a:prstGeom prst="rect">
            <a:avLst/>
          </a:prstGeom>
          <a:solidFill>
            <a:srgbClr val="C5E2E5"/>
          </a:solidFill>
        </p:spPr>
        <p:txBody>
          <a:bodyPr wrap="square">
            <a:spAutoFit/>
          </a:bodyPr>
          <a:lstStyle/>
          <a:p>
            <a:pPr algn="l"/>
            <a:r>
              <a:rPr lang="de-CH" b="1" dirty="0"/>
              <a:t>Zivildienst</a:t>
            </a:r>
          </a:p>
          <a:p>
            <a:pPr algn="l"/>
            <a:r>
              <a:rPr lang="de-CH" dirty="0"/>
              <a:t>Mit 130 gegen 45 Stimmen hat der Nationalrat beschlossen, dass der Zivildienst nicht als Partnerorganisation im Bevölkerungsschutz genannt wird. </a:t>
            </a:r>
          </a:p>
          <a:p>
            <a:pPr algn="l"/>
            <a:endParaRPr lang="de-CH" b="1" dirty="0"/>
          </a:p>
          <a:p>
            <a:pPr algn="l"/>
            <a:r>
              <a:rPr lang="de-CH" b="1" dirty="0"/>
              <a:t>Keine Durchdiener</a:t>
            </a:r>
          </a:p>
          <a:p>
            <a:pPr algn="l"/>
            <a:r>
              <a:rPr lang="de-CH" dirty="0"/>
              <a:t>Das Prinzip der Durchdiener wird mit 152 zu 31 Stimmen verworfen. </a:t>
            </a:r>
          </a:p>
          <a:p>
            <a:pPr algn="l"/>
            <a:endParaRPr lang="de-CH" dirty="0"/>
          </a:p>
          <a:p>
            <a:pPr algn="l"/>
            <a:r>
              <a:rPr lang="de-CH" b="1" dirty="0"/>
              <a:t>Schutzdienstpflichtige für Bundesaufgaben</a:t>
            </a:r>
          </a:p>
          <a:p>
            <a:pPr algn="l"/>
            <a:r>
              <a:rPr lang="de-CH" dirty="0"/>
              <a:t>Die Kantone stellen nach ihren Möglichkeiten dem Bund Schutzdienstpflichtige zur Verfügung. Zwischen Bund und Kantonen können dazu Leistungsvereinbarungen abgeschlossen werden.</a:t>
            </a:r>
          </a:p>
          <a:p>
            <a:pPr algn="l"/>
            <a:endParaRPr lang="de-CH" b="1" dirty="0"/>
          </a:p>
          <a:p>
            <a:pPr algn="l"/>
            <a:r>
              <a:rPr lang="de-CH" b="1" dirty="0"/>
              <a:t>Schutzräume</a:t>
            </a:r>
          </a:p>
          <a:p>
            <a:pPr algn="l"/>
            <a:r>
              <a:rPr lang="de-CH" dirty="0"/>
              <a:t>Der Nationalrat hält am aktuellen System des Schutzraumbaus und der Ersatzbeiträge fest.</a:t>
            </a:r>
          </a:p>
          <a:p>
            <a:pPr algn="l"/>
            <a:endParaRPr lang="de-CH" dirty="0"/>
          </a:p>
          <a:p>
            <a:pPr algn="l"/>
            <a:r>
              <a:rPr lang="de-CH" b="1" dirty="0"/>
              <a:t>Verwendung von Ersatzbeiträgen</a:t>
            </a:r>
          </a:p>
          <a:p>
            <a:pPr algn="l"/>
            <a:r>
              <a:rPr lang="de-CH" dirty="0"/>
              <a:t>Die Ersatzbeiträge sind für die Erneuerung der privaten und öffentlichen Schutzräume zu verwenden. </a:t>
            </a:r>
          </a:p>
          <a:p>
            <a:pPr algn="l"/>
            <a:r>
              <a:rPr lang="de-CH" dirty="0"/>
              <a:t>Zusätzlich können auch Ausbildungsaufgaben im Zivilschutz mit Ersatzbeiträgen gedeckt werden.</a:t>
            </a:r>
          </a:p>
          <a:p>
            <a:pPr algn="l"/>
            <a:endParaRPr lang="de-CH" dirty="0"/>
          </a:p>
        </p:txBody>
      </p:sp>
    </p:spTree>
    <p:extLst>
      <p:ext uri="{BB962C8B-B14F-4D97-AF65-F5344CB8AC3E}">
        <p14:creationId xmlns:p14="http://schemas.microsoft.com/office/powerpoint/2010/main" val="186112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1"/>
          </p:nvPr>
        </p:nvSpPr>
        <p:spPr/>
        <p:txBody>
          <a:bodyPr/>
          <a:lstStyle/>
          <a:p>
            <a:pPr>
              <a:defRPr/>
            </a:pPr>
            <a:r>
              <a:rPr lang="de-DE"/>
              <a:t>AZSV / 9.12.2019</a:t>
            </a:r>
            <a:endParaRPr lang="de-DE" sz="100" dirty="0"/>
          </a:p>
        </p:txBody>
      </p:sp>
      <p:sp>
        <p:nvSpPr>
          <p:cNvPr id="3" name="Fußzeilenplatzhalter 2"/>
          <p:cNvSpPr>
            <a:spLocks noGrp="1"/>
          </p:cNvSpPr>
          <p:nvPr>
            <p:ph type="ftr" sz="quarter" idx="10"/>
          </p:nvPr>
        </p:nvSpPr>
        <p:spPr/>
        <p:txBody>
          <a:bodyPr/>
          <a:lstStyle/>
          <a:p>
            <a:pPr>
              <a:defRPr/>
            </a:pPr>
            <a:r>
              <a:rPr lang="de-CH"/>
              <a:t>Christoph Flury / Vizedirektor BABS</a:t>
            </a:r>
            <a:endParaRPr lang="de-DE" dirty="0"/>
          </a:p>
        </p:txBody>
      </p:sp>
      <p:sp>
        <p:nvSpPr>
          <p:cNvPr id="55" name="Rectangle 2"/>
          <p:cNvSpPr>
            <a:spLocks noGrp="1" noChangeArrowheads="1"/>
          </p:cNvSpPr>
          <p:nvPr>
            <p:ph type="title"/>
          </p:nvPr>
        </p:nvSpPr>
        <p:spPr>
          <a:xfrm>
            <a:off x="1268413" y="279400"/>
            <a:ext cx="7461250" cy="773336"/>
          </a:xfrm>
        </p:spPr>
        <p:txBody>
          <a:bodyPr/>
          <a:lstStyle/>
          <a:p>
            <a:r>
              <a:rPr lang="de-CH" sz="2000" dirty="0"/>
              <a:t>Revision des BZG (2)</a:t>
            </a:r>
            <a:br>
              <a:rPr lang="de-CH" sz="2000" dirty="0"/>
            </a:br>
            <a:r>
              <a:rPr lang="de-CH" sz="1600" b="0" dirty="0"/>
              <a:t>Beratung im Nationalrat, 14.06.2019</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236736"/>
            <a:ext cx="612000" cy="816000"/>
          </a:xfrm>
          <a:prstGeom prst="rect">
            <a:avLst/>
          </a:prstGeom>
        </p:spPr>
      </p:pic>
      <p:sp>
        <p:nvSpPr>
          <p:cNvPr id="6" name="Rechteck 5"/>
          <p:cNvSpPr/>
          <p:nvPr/>
        </p:nvSpPr>
        <p:spPr>
          <a:xfrm>
            <a:off x="1187624" y="1268760"/>
            <a:ext cx="7550151" cy="3108543"/>
          </a:xfrm>
          <a:prstGeom prst="rect">
            <a:avLst/>
          </a:prstGeom>
          <a:solidFill>
            <a:srgbClr val="C5E2E5"/>
          </a:solidFill>
        </p:spPr>
        <p:txBody>
          <a:bodyPr wrap="square">
            <a:spAutoFit/>
          </a:bodyPr>
          <a:lstStyle/>
          <a:p>
            <a:pPr algn="l"/>
            <a:r>
              <a:rPr lang="de-CH" b="1" dirty="0"/>
              <a:t>Kosten für PISA</a:t>
            </a:r>
          </a:p>
          <a:p>
            <a:pPr algn="l"/>
            <a:r>
              <a:rPr lang="de-CH" dirty="0"/>
              <a:t>Der Bund soll sämtliche Kosten im Zusammenhang mit dem Personalinformationssystem der Armee und des Zivilschutzes übernehmen. Der Bund betreibe und entwickle das System ohnehin.</a:t>
            </a:r>
          </a:p>
          <a:p>
            <a:pPr algn="l"/>
            <a:endParaRPr lang="de-CH" b="1" dirty="0"/>
          </a:p>
          <a:p>
            <a:pPr algn="l"/>
            <a:r>
              <a:rPr lang="de-CH" b="1" dirty="0"/>
              <a:t>Bedarfsplanung für die Schutzanlagen</a:t>
            </a:r>
          </a:p>
          <a:p>
            <a:pPr algn="l"/>
            <a:r>
              <a:rPr lang="de-CH" dirty="0"/>
              <a:t>Die Kantone haben nach Inkrafttreten des Gesetzes 5 und nicht 3 Jahre Zeit zur Einreichung der Bedarfsplanung. Der Bund richtet Pauschalbeiträge bis 6 und nicht 4 Jahre nach Inkrafttreten des Gesetzes aus.</a:t>
            </a:r>
          </a:p>
          <a:p>
            <a:pPr algn="l"/>
            <a:endParaRPr lang="de-CH" dirty="0"/>
          </a:p>
          <a:p>
            <a:pPr algn="l"/>
            <a:endParaRPr lang="de-CH" b="1" dirty="0"/>
          </a:p>
          <a:p>
            <a:pPr algn="l"/>
            <a:endParaRPr lang="de-CH" b="1" dirty="0"/>
          </a:p>
          <a:p>
            <a:pPr algn="l"/>
            <a:r>
              <a:rPr lang="de-CH" b="1" dirty="0"/>
              <a:t>Motion Müller (Reduktion Wehrpflichtersatzabgaben)</a:t>
            </a:r>
          </a:p>
          <a:p>
            <a:pPr algn="l"/>
            <a:r>
              <a:rPr lang="de-CH" dirty="0"/>
              <a:t>Wird nicht abgeschrieben.</a:t>
            </a:r>
          </a:p>
        </p:txBody>
      </p:sp>
    </p:spTree>
    <p:extLst>
      <p:ext uri="{BB962C8B-B14F-4D97-AF65-F5344CB8AC3E}">
        <p14:creationId xmlns:p14="http://schemas.microsoft.com/office/powerpoint/2010/main" val="367957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1"/>
          </p:nvPr>
        </p:nvSpPr>
        <p:spPr/>
        <p:txBody>
          <a:bodyPr/>
          <a:lstStyle/>
          <a:p>
            <a:pPr>
              <a:defRPr/>
            </a:pPr>
            <a:r>
              <a:rPr lang="de-DE"/>
              <a:t>AZSV / 9.12.2019</a:t>
            </a:r>
            <a:endParaRPr lang="de-DE" sz="100" dirty="0"/>
          </a:p>
        </p:txBody>
      </p:sp>
      <p:sp>
        <p:nvSpPr>
          <p:cNvPr id="3" name="Fußzeilenplatzhalter 2"/>
          <p:cNvSpPr>
            <a:spLocks noGrp="1"/>
          </p:cNvSpPr>
          <p:nvPr>
            <p:ph type="ftr" sz="quarter" idx="10"/>
          </p:nvPr>
        </p:nvSpPr>
        <p:spPr/>
        <p:txBody>
          <a:bodyPr/>
          <a:lstStyle/>
          <a:p>
            <a:pPr>
              <a:defRPr/>
            </a:pPr>
            <a:r>
              <a:rPr lang="de-CH"/>
              <a:t>Christoph Flury / Vizedirektor BABS</a:t>
            </a:r>
            <a:endParaRPr lang="de-DE" dirty="0"/>
          </a:p>
        </p:txBody>
      </p:sp>
      <p:sp>
        <p:nvSpPr>
          <p:cNvPr id="55" name="Rectangle 2"/>
          <p:cNvSpPr>
            <a:spLocks noGrp="1" noChangeArrowheads="1"/>
          </p:cNvSpPr>
          <p:nvPr>
            <p:ph type="title"/>
          </p:nvPr>
        </p:nvSpPr>
        <p:spPr>
          <a:xfrm>
            <a:off x="1268413" y="279400"/>
            <a:ext cx="7461250" cy="874534"/>
          </a:xfrm>
        </p:spPr>
        <p:txBody>
          <a:bodyPr/>
          <a:lstStyle/>
          <a:p>
            <a:r>
              <a:rPr lang="de-CH" sz="2000" dirty="0"/>
              <a:t>Revision des BZG (3)</a:t>
            </a:r>
            <a:br>
              <a:rPr lang="de-CH" sz="2000" dirty="0"/>
            </a:br>
            <a:r>
              <a:rPr lang="de-CH" sz="1600" b="0" dirty="0"/>
              <a:t>Beratung im Ständerat, 9.09.2019</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236736"/>
            <a:ext cx="612000" cy="816000"/>
          </a:xfrm>
          <a:prstGeom prst="rect">
            <a:avLst/>
          </a:prstGeom>
        </p:spPr>
      </p:pic>
      <p:sp>
        <p:nvSpPr>
          <p:cNvPr id="6" name="Rechteck 5"/>
          <p:cNvSpPr/>
          <p:nvPr/>
        </p:nvSpPr>
        <p:spPr>
          <a:xfrm>
            <a:off x="1187624" y="1268760"/>
            <a:ext cx="7486923" cy="4739759"/>
          </a:xfrm>
          <a:prstGeom prst="rect">
            <a:avLst/>
          </a:prstGeom>
          <a:solidFill>
            <a:srgbClr val="C5E2E5"/>
          </a:solidFill>
        </p:spPr>
        <p:txBody>
          <a:bodyPr wrap="square">
            <a:spAutoFit/>
          </a:bodyPr>
          <a:lstStyle/>
          <a:p>
            <a:pPr algn="l">
              <a:spcBef>
                <a:spcPts val="600"/>
              </a:spcBef>
              <a:spcAft>
                <a:spcPts val="600"/>
              </a:spcAft>
            </a:pPr>
            <a:r>
              <a:rPr lang="de-CH" dirty="0"/>
              <a:t>Mit 41 Stimmen und 1 Enthaltung verabschiedet der Ständerat die Totalrevision des BZG.</a:t>
            </a:r>
          </a:p>
          <a:p>
            <a:pPr algn="l">
              <a:spcBef>
                <a:spcPts val="600"/>
              </a:spcBef>
              <a:spcAft>
                <a:spcPts val="600"/>
              </a:spcAft>
            </a:pPr>
            <a:r>
              <a:rPr lang="de-CH" b="1" dirty="0"/>
              <a:t>Alarmierungs- und Informationssysteme</a:t>
            </a:r>
            <a:br>
              <a:rPr lang="de-CH" b="1" dirty="0"/>
            </a:br>
            <a:r>
              <a:rPr lang="de-CH" dirty="0"/>
              <a:t>Mit 31 zu 8 Stimmen und einer Enthaltung beschliesst der Ständerat, dass der Bund die Alarmierungs- und Informationssysteme für die Bevölkerung und das Notfallradio ebenfalls für Personen mit einer Behinderung zugänglich machen muss (Art. 9).</a:t>
            </a:r>
          </a:p>
          <a:p>
            <a:pPr algn="l">
              <a:spcBef>
                <a:spcPts val="600"/>
              </a:spcBef>
              <a:spcAft>
                <a:spcPts val="600"/>
              </a:spcAft>
            </a:pPr>
            <a:r>
              <a:rPr lang="de-CH" b="1" dirty="0"/>
              <a:t>Ersatzbeiträge</a:t>
            </a:r>
            <a:r>
              <a:rPr lang="de-CH" dirty="0"/>
              <a:t> </a:t>
            </a:r>
            <a:br>
              <a:rPr lang="de-CH" dirty="0"/>
            </a:br>
            <a:r>
              <a:rPr lang="de-CH" dirty="0"/>
              <a:t>Der Ständerat geht, was die Verwendung der Ersatzbeiträge anbelangt, über den Beschluss des Nationalrats hinaus: Mit 20 zu 19 Stimmen beschliesst er, dass "sämtliche Kosten, welche nach der Errichtung privater Schutzräume anfallen" mit Ersatzbeiträgen gedeckt werden können (Art. 63).  </a:t>
            </a:r>
            <a:br>
              <a:rPr lang="de-CH" dirty="0"/>
            </a:br>
            <a:r>
              <a:rPr lang="de-CH" dirty="0"/>
              <a:t>Ausserdem beschliesst der Ständerat, dass die Unterhaltspflicht für Private aus dem Gesetz gestrichen wird (Art. 66).</a:t>
            </a:r>
          </a:p>
          <a:p>
            <a:pPr algn="l">
              <a:spcBef>
                <a:spcPts val="600"/>
              </a:spcBef>
              <a:spcAft>
                <a:spcPts val="600"/>
              </a:spcAft>
            </a:pPr>
            <a:r>
              <a:rPr lang="de-CH" b="1" dirty="0"/>
              <a:t>Militärpflichtersatzabgaben</a:t>
            </a:r>
            <a:br>
              <a:rPr lang="de-CH" b="1" dirty="0"/>
            </a:br>
            <a:r>
              <a:rPr lang="de-CH" dirty="0"/>
              <a:t>Der Ständerat beschliesst in Abweichung vom Nationalrat, dass auch freiwillig geleistete Diensttage im Zivilschutz an die Reduktion der Militärpflichtersatzabgaben angerechnet werden können. (Art. 42).</a:t>
            </a:r>
          </a:p>
          <a:p>
            <a:pPr algn="l">
              <a:spcBef>
                <a:spcPts val="600"/>
              </a:spcBef>
              <a:spcAft>
                <a:spcPts val="600"/>
              </a:spcAft>
            </a:pPr>
            <a:endParaRPr lang="de-CH" dirty="0"/>
          </a:p>
          <a:p>
            <a:pPr algn="l">
              <a:spcBef>
                <a:spcPts val="600"/>
              </a:spcBef>
              <a:spcAft>
                <a:spcPts val="600"/>
              </a:spcAft>
            </a:pPr>
            <a:r>
              <a:rPr lang="de-CH" b="1" dirty="0"/>
              <a:t>&gt; Die Vorlage geht zur Differenzbereinigung an den Nationalrat zurück.</a:t>
            </a:r>
          </a:p>
        </p:txBody>
      </p:sp>
    </p:spTree>
    <p:extLst>
      <p:ext uri="{BB962C8B-B14F-4D97-AF65-F5344CB8AC3E}">
        <p14:creationId xmlns:p14="http://schemas.microsoft.com/office/powerpoint/2010/main" val="2917196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1"/>
          </p:nvPr>
        </p:nvSpPr>
        <p:spPr/>
        <p:txBody>
          <a:bodyPr/>
          <a:lstStyle/>
          <a:p>
            <a:pPr>
              <a:defRPr/>
            </a:pPr>
            <a:r>
              <a:rPr lang="de-DE"/>
              <a:t>AZSV / 9.12.2019</a:t>
            </a:r>
            <a:endParaRPr lang="de-DE" sz="100" dirty="0"/>
          </a:p>
        </p:txBody>
      </p:sp>
      <p:sp>
        <p:nvSpPr>
          <p:cNvPr id="3" name="Fußzeilenplatzhalter 2"/>
          <p:cNvSpPr>
            <a:spLocks noGrp="1"/>
          </p:cNvSpPr>
          <p:nvPr>
            <p:ph type="ftr" sz="quarter" idx="10"/>
          </p:nvPr>
        </p:nvSpPr>
        <p:spPr/>
        <p:txBody>
          <a:bodyPr/>
          <a:lstStyle/>
          <a:p>
            <a:pPr>
              <a:defRPr/>
            </a:pPr>
            <a:r>
              <a:rPr lang="de-CH"/>
              <a:t>Christoph Flury / Vizedirektor BABS</a:t>
            </a:r>
            <a:endParaRPr lang="de-DE" dirty="0"/>
          </a:p>
        </p:txBody>
      </p:sp>
      <p:sp>
        <p:nvSpPr>
          <p:cNvPr id="55" name="Rectangle 2"/>
          <p:cNvSpPr>
            <a:spLocks noGrp="1" noChangeArrowheads="1"/>
          </p:cNvSpPr>
          <p:nvPr>
            <p:ph type="title"/>
          </p:nvPr>
        </p:nvSpPr>
        <p:spPr>
          <a:xfrm>
            <a:off x="1268413" y="279400"/>
            <a:ext cx="7461250" cy="874534"/>
          </a:xfrm>
        </p:spPr>
        <p:txBody>
          <a:bodyPr/>
          <a:lstStyle/>
          <a:p>
            <a:r>
              <a:rPr lang="de-CH" sz="2000" dirty="0"/>
              <a:t>Revision des BZG (4)</a:t>
            </a:r>
            <a:br>
              <a:rPr lang="de-CH" sz="2000" dirty="0"/>
            </a:br>
            <a:r>
              <a:rPr lang="de-CH" sz="1600" b="0" dirty="0"/>
              <a:t>Anträge der </a:t>
            </a:r>
            <a:r>
              <a:rPr lang="de-CH" sz="1600" b="0" dirty="0" err="1"/>
              <a:t>SiK</a:t>
            </a:r>
            <a:r>
              <a:rPr lang="de-CH" sz="1600" b="0" dirty="0"/>
              <a:t> Nationalrat, 26.11.2019</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236736"/>
            <a:ext cx="612000" cy="816000"/>
          </a:xfrm>
          <a:prstGeom prst="rect">
            <a:avLst/>
          </a:prstGeom>
        </p:spPr>
      </p:pic>
      <p:sp>
        <p:nvSpPr>
          <p:cNvPr id="6" name="Rechteck 5"/>
          <p:cNvSpPr/>
          <p:nvPr/>
        </p:nvSpPr>
        <p:spPr>
          <a:xfrm>
            <a:off x="1187624" y="1268760"/>
            <a:ext cx="7486923" cy="2031325"/>
          </a:xfrm>
          <a:prstGeom prst="rect">
            <a:avLst/>
          </a:prstGeom>
          <a:solidFill>
            <a:srgbClr val="C5E2E5"/>
          </a:solidFill>
        </p:spPr>
        <p:txBody>
          <a:bodyPr wrap="square">
            <a:spAutoFit/>
          </a:bodyPr>
          <a:lstStyle/>
          <a:p>
            <a:pPr algn="l">
              <a:spcBef>
                <a:spcPts val="0"/>
              </a:spcBef>
              <a:spcAft>
                <a:spcPts val="0"/>
              </a:spcAft>
            </a:pPr>
            <a:r>
              <a:rPr lang="de-CH" b="1" dirty="0"/>
              <a:t>Ersatzbeiträge</a:t>
            </a:r>
            <a:r>
              <a:rPr lang="de-CH" dirty="0"/>
              <a:t> </a:t>
            </a:r>
            <a:br>
              <a:rPr lang="de-CH" dirty="0"/>
            </a:br>
            <a:r>
              <a:rPr lang="de-CH" dirty="0"/>
              <a:t>Die vom Ständerat beschlossene Ausdehnung der Verwendung von Ersatzbeiträgen auf "sämtliche Kosten, welche nach der Errichtung privater Schutzräume anfallen" soll gestrichen werden (Art. 63).  </a:t>
            </a:r>
            <a:br>
              <a:rPr lang="de-CH" dirty="0"/>
            </a:br>
            <a:endParaRPr lang="de-CH" dirty="0"/>
          </a:p>
          <a:p>
            <a:pPr algn="l">
              <a:spcBef>
                <a:spcPts val="0"/>
              </a:spcBef>
              <a:spcAft>
                <a:spcPts val="0"/>
              </a:spcAft>
            </a:pPr>
            <a:r>
              <a:rPr lang="de-CH" b="1" dirty="0"/>
              <a:t>Unterhaltspflicht für Schutzräume </a:t>
            </a:r>
          </a:p>
          <a:p>
            <a:pPr algn="l">
              <a:spcBef>
                <a:spcPts val="0"/>
              </a:spcBef>
              <a:spcAft>
                <a:spcPts val="0"/>
              </a:spcAft>
            </a:pPr>
            <a:r>
              <a:rPr lang="de-CH" dirty="0"/>
              <a:t>Die </a:t>
            </a:r>
            <a:r>
              <a:rPr lang="de-CH" dirty="0" err="1"/>
              <a:t>SiK</a:t>
            </a:r>
            <a:r>
              <a:rPr lang="de-CH" dirty="0"/>
              <a:t> N hält an der Unterhaltspflicht für Private fest (Art. 66).</a:t>
            </a:r>
          </a:p>
          <a:p>
            <a:pPr algn="l">
              <a:spcBef>
                <a:spcPts val="0"/>
              </a:spcBef>
              <a:spcAft>
                <a:spcPts val="0"/>
              </a:spcAft>
            </a:pPr>
            <a:endParaRPr lang="de-CH" b="1" dirty="0"/>
          </a:p>
          <a:p>
            <a:pPr algn="l">
              <a:spcBef>
                <a:spcPts val="0"/>
              </a:spcBef>
              <a:spcAft>
                <a:spcPts val="0"/>
              </a:spcAft>
            </a:pPr>
            <a:r>
              <a:rPr lang="de-CH" b="1" dirty="0"/>
              <a:t>Die übrigen Änderungsanträge des Ständerates schlägt die </a:t>
            </a:r>
            <a:r>
              <a:rPr lang="de-CH" b="1" dirty="0" err="1"/>
              <a:t>SiK</a:t>
            </a:r>
            <a:r>
              <a:rPr lang="de-CH" b="1" dirty="0"/>
              <a:t> N zur Annahme vor.</a:t>
            </a:r>
          </a:p>
        </p:txBody>
      </p:sp>
      <p:sp>
        <p:nvSpPr>
          <p:cNvPr id="7" name="Rechteck 6"/>
          <p:cNvSpPr/>
          <p:nvPr/>
        </p:nvSpPr>
        <p:spPr>
          <a:xfrm>
            <a:off x="1187624" y="4561383"/>
            <a:ext cx="7486923" cy="1169551"/>
          </a:xfrm>
          <a:prstGeom prst="rect">
            <a:avLst/>
          </a:prstGeom>
          <a:solidFill>
            <a:srgbClr val="C5E2E5"/>
          </a:solidFill>
        </p:spPr>
        <p:txBody>
          <a:bodyPr wrap="square">
            <a:spAutoFit/>
          </a:bodyPr>
          <a:lstStyle/>
          <a:p>
            <a:pPr algn="l">
              <a:spcBef>
                <a:spcPts val="0"/>
              </a:spcBef>
              <a:spcAft>
                <a:spcPts val="0"/>
              </a:spcAft>
            </a:pPr>
            <a:r>
              <a:rPr lang="de-CH" b="1" dirty="0"/>
              <a:t>In der Sitzung vom 3. Dezember 2019 bestätigt der Nationalrat die Anträge der </a:t>
            </a:r>
            <a:r>
              <a:rPr lang="de-CH" b="1" dirty="0" err="1"/>
              <a:t>SiK</a:t>
            </a:r>
            <a:r>
              <a:rPr lang="de-CH" b="1" dirty="0"/>
              <a:t> N. </a:t>
            </a:r>
          </a:p>
          <a:p>
            <a:pPr algn="l">
              <a:spcBef>
                <a:spcPts val="0"/>
              </a:spcBef>
              <a:spcAft>
                <a:spcPts val="0"/>
              </a:spcAft>
            </a:pPr>
            <a:endParaRPr lang="de-CH" b="1" dirty="0"/>
          </a:p>
          <a:p>
            <a:pPr algn="l">
              <a:spcBef>
                <a:spcPts val="0"/>
              </a:spcBef>
              <a:spcAft>
                <a:spcPts val="0"/>
              </a:spcAft>
            </a:pPr>
            <a:endParaRPr lang="de-CH" b="1" dirty="0"/>
          </a:p>
          <a:p>
            <a:pPr algn="l">
              <a:spcBef>
                <a:spcPts val="0"/>
              </a:spcBef>
              <a:spcAft>
                <a:spcPts val="0"/>
              </a:spcAft>
            </a:pPr>
            <a:endParaRPr lang="de-CH" b="1" dirty="0"/>
          </a:p>
          <a:p>
            <a:pPr algn="l">
              <a:spcBef>
                <a:spcPts val="0"/>
              </a:spcBef>
              <a:spcAft>
                <a:spcPts val="0"/>
              </a:spcAft>
            </a:pPr>
            <a:r>
              <a:rPr lang="de-CH" b="1" dirty="0"/>
              <a:t>&gt; Die Vorlage geht zur Differenzbereinigung an den Ständerat zurück.</a:t>
            </a:r>
          </a:p>
        </p:txBody>
      </p:sp>
      <p:sp>
        <p:nvSpPr>
          <p:cNvPr id="8" name="Rectangle 2"/>
          <p:cNvSpPr txBox="1">
            <a:spLocks noChangeArrowheads="1"/>
          </p:cNvSpPr>
          <p:nvPr/>
        </p:nvSpPr>
        <p:spPr bwMode="auto">
          <a:xfrm>
            <a:off x="1187624" y="4058519"/>
            <a:ext cx="7461250" cy="44362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eaLnBrk="1" hangingPunct="1"/>
            <a:r>
              <a:rPr lang="de-CH" sz="1600" b="0" kern="0" dirty="0"/>
              <a:t>Behandlung im Nationalrat, 3.12.2019</a:t>
            </a:r>
          </a:p>
        </p:txBody>
      </p:sp>
    </p:spTree>
    <p:extLst>
      <p:ext uri="{BB962C8B-B14F-4D97-AF65-F5344CB8AC3E}">
        <p14:creationId xmlns:p14="http://schemas.microsoft.com/office/powerpoint/2010/main" val="1994137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1"/>
          </p:nvPr>
        </p:nvSpPr>
        <p:spPr/>
        <p:txBody>
          <a:bodyPr/>
          <a:lstStyle/>
          <a:p>
            <a:pPr>
              <a:defRPr/>
            </a:pPr>
            <a:r>
              <a:rPr lang="de-DE"/>
              <a:t>AZSV / 9.12.2019</a:t>
            </a:r>
            <a:endParaRPr lang="de-DE" sz="100" dirty="0"/>
          </a:p>
        </p:txBody>
      </p:sp>
      <p:sp>
        <p:nvSpPr>
          <p:cNvPr id="3" name="Fußzeilenplatzhalter 2"/>
          <p:cNvSpPr>
            <a:spLocks noGrp="1"/>
          </p:cNvSpPr>
          <p:nvPr>
            <p:ph type="ftr" sz="quarter" idx="10"/>
          </p:nvPr>
        </p:nvSpPr>
        <p:spPr/>
        <p:txBody>
          <a:bodyPr/>
          <a:lstStyle/>
          <a:p>
            <a:pPr>
              <a:defRPr/>
            </a:pPr>
            <a:r>
              <a:rPr lang="de-CH"/>
              <a:t>Christoph Flury / Vizedirektor BABS</a:t>
            </a:r>
            <a:endParaRPr lang="de-DE" dirty="0"/>
          </a:p>
        </p:txBody>
      </p:sp>
      <p:sp>
        <p:nvSpPr>
          <p:cNvPr id="55" name="Rectangle 2"/>
          <p:cNvSpPr>
            <a:spLocks noGrp="1" noChangeArrowheads="1"/>
          </p:cNvSpPr>
          <p:nvPr>
            <p:ph type="title"/>
          </p:nvPr>
        </p:nvSpPr>
        <p:spPr>
          <a:xfrm>
            <a:off x="1268413" y="279400"/>
            <a:ext cx="7461250" cy="874534"/>
          </a:xfrm>
        </p:spPr>
        <p:txBody>
          <a:bodyPr/>
          <a:lstStyle/>
          <a:p>
            <a:r>
              <a:rPr lang="de-CH" sz="2000" dirty="0"/>
              <a:t>Revision des BZG (5)</a:t>
            </a:r>
            <a:br>
              <a:rPr lang="de-CH" sz="2000" dirty="0"/>
            </a:br>
            <a:r>
              <a:rPr lang="de-CH" sz="1600" b="0" dirty="0"/>
              <a:t>Beratung im Ständerat, 4.12.2019</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236736"/>
            <a:ext cx="612000" cy="816000"/>
          </a:xfrm>
          <a:prstGeom prst="rect">
            <a:avLst/>
          </a:prstGeom>
        </p:spPr>
      </p:pic>
      <p:sp>
        <p:nvSpPr>
          <p:cNvPr id="6" name="Rechteck 5"/>
          <p:cNvSpPr/>
          <p:nvPr/>
        </p:nvSpPr>
        <p:spPr>
          <a:xfrm>
            <a:off x="1187624" y="1268760"/>
            <a:ext cx="7486923" cy="523220"/>
          </a:xfrm>
          <a:prstGeom prst="rect">
            <a:avLst/>
          </a:prstGeom>
          <a:solidFill>
            <a:srgbClr val="C5E2E5"/>
          </a:solidFill>
        </p:spPr>
        <p:txBody>
          <a:bodyPr wrap="square">
            <a:spAutoFit/>
          </a:bodyPr>
          <a:lstStyle/>
          <a:p>
            <a:pPr algn="l">
              <a:spcBef>
                <a:spcPts val="0"/>
              </a:spcBef>
              <a:spcAft>
                <a:spcPts val="0"/>
              </a:spcAft>
            </a:pPr>
            <a:r>
              <a:rPr lang="de-CH" b="1" dirty="0"/>
              <a:t>In der Sitzung vom 4. Dezember 2019 folgt der Ständerat den Anträgen des Nationalrats.</a:t>
            </a:r>
          </a:p>
        </p:txBody>
      </p:sp>
    </p:spTree>
    <p:extLst>
      <p:ext uri="{BB962C8B-B14F-4D97-AF65-F5344CB8AC3E}">
        <p14:creationId xmlns:p14="http://schemas.microsoft.com/office/powerpoint/2010/main" val="3110619643"/>
      </p:ext>
    </p:extLst>
  </p:cSld>
  <p:clrMapOvr>
    <a:masterClrMapping/>
  </p:clrMapOvr>
</p:sld>
</file>

<file path=ppt/theme/theme1.xml><?xml version="1.0" encoding="utf-8"?>
<a:theme xmlns:a="http://schemas.openxmlformats.org/drawingml/2006/main" name="MASTER_BABS_PST_A_JUNI_2007">
  <a:themeElements>
    <a:clrScheme name="MASTER_BABS_PST_A_JUNI_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_BABS_PST_A_JUNI_200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CC"/>
        </a:solidFill>
        <a:ln w="12700" cap="flat" cmpd="sng" algn="ctr">
          <a:solidFill>
            <a:schemeClr val="tx1"/>
          </a:solidFill>
          <a:prstDash val="solid"/>
          <a:round/>
          <a:headEnd type="none" w="med" len="med"/>
          <a:tailEnd type="none" w="med" len="med"/>
        </a:ln>
        <a:effectLst/>
      </a:spPr>
      <a:bodyPr vert="horz" wrap="square" lIns="91431" tIns="45715" rIns="91431" bIns="45715"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CC"/>
        </a:solidFill>
        <a:ln w="12700" cap="flat" cmpd="sng" algn="ctr">
          <a:solidFill>
            <a:schemeClr val="tx1"/>
          </a:solidFill>
          <a:prstDash val="solid"/>
          <a:round/>
          <a:headEnd type="none" w="med" len="med"/>
          <a:tailEnd type="none" w="med" len="med"/>
        </a:ln>
        <a:effectLst/>
      </a:spPr>
      <a:bodyPr vert="horz" wrap="square" lIns="91431" tIns="45715" rIns="91431" bIns="45715"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lnDef>
  </a:objectDefaults>
  <a:extraClrSchemeLst>
    <a:extraClrScheme>
      <a:clrScheme name="MASTER_BABS_PST_A_JUNI_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BABS_PST_A_JUNI_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BABS_PST_A_JUNI_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BABS_PST_A_JUNI_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BABS_PST_A_JUNI_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BABS_PST_A_JUNI_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BABS_PST_A_JUNI_20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BABS_PST_A_JUNI_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BABS_PST_A_JUNI_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BABS_PST_A_JUNI_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BABS_PST_A_JUNI_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BABS_PST_A_JUNI_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MASTER_VBS_PST_A_JUNI_2006</Template>
  <TotalTime>0</TotalTime>
  <Words>4092</Words>
  <Application>Microsoft Office PowerPoint</Application>
  <PresentationFormat>Bildschirmpräsentation (4:3)</PresentationFormat>
  <Paragraphs>733</Paragraphs>
  <Slides>48</Slides>
  <Notes>43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48</vt:i4>
      </vt:variant>
    </vt:vector>
  </HeadingPairs>
  <TitlesOfParts>
    <vt:vector size="52" baseType="lpstr">
      <vt:lpstr>Arial</vt:lpstr>
      <vt:lpstr>Calibri</vt:lpstr>
      <vt:lpstr>Times New Roman</vt:lpstr>
      <vt:lpstr>MASTER_BABS_PST_A_JUNI_2007</vt:lpstr>
      <vt:lpstr>PowerPoint-Präsentation</vt:lpstr>
      <vt:lpstr>PowerPoint-Präsentation</vt:lpstr>
      <vt:lpstr>PowerPoint-Präsentation</vt:lpstr>
      <vt:lpstr>Revision der Rechtsgrundlagen (BZG, ZSV, BevSV)</vt:lpstr>
      <vt:lpstr>Revision des BZG (1) Beratung im Nationalrat, 14.06.2019</vt:lpstr>
      <vt:lpstr>Revision des BZG (2) Beratung im Nationalrat, 14.06.2019</vt:lpstr>
      <vt:lpstr>Revision des BZG (3) Beratung im Ständerat, 9.09.2019</vt:lpstr>
      <vt:lpstr>Revision des BZG (4) Anträge der SiK Nationalrat, 26.11.2019</vt:lpstr>
      <vt:lpstr>Revision des BZG (5) Beratung im Ständerat, 4.12.2019</vt:lpstr>
      <vt:lpstr>PowerPoint-Präsentation</vt:lpstr>
      <vt:lpstr>Personalbestände im Zivilschutz  Aktive IST - SOLL  (Umfrage bei den Kantonen April/Mai 2018)  Bestand aktuell – Zielgrösse (gemäss Bericht BevS &amp; ZS 2015+)</vt:lpstr>
      <vt:lpstr>Personalbestände im Zivilschutz nach Kantonen Aktive IST – SOLL (Umfrage bei den Kantonen April/Mai 2018)</vt:lpstr>
      <vt:lpstr>Personalbestände im Zivilschutz Über- bzw. Unterbestände gemäss SOLL- / IST-Bestand</vt:lpstr>
      <vt:lpstr>Personalbestände im Zivilschutz Personalbestände Aktive IST - SOLL nach Fachbereichen (Angaben von 22 Kantonen gemäss Umfrage April/Mai 2018)</vt:lpstr>
      <vt:lpstr>Entwicklung der Rekrutierungsbestände Für den Zivilschutz Rekrutierte</vt:lpstr>
      <vt:lpstr>Dienstpflicht und Diensttauglichkeit  </vt:lpstr>
      <vt:lpstr>Entwicklung der Rekrutierungsbestände Militärdiensttaugliche - Schutzdiensttaugliche – Untaugliche  (Erstrekrutierungen ohne TBR/NIAXER/Weitere)</vt:lpstr>
      <vt:lpstr>Mögliche Lösungen</vt:lpstr>
      <vt:lpstr>PowerPoint-Präsentation</vt:lpstr>
      <vt:lpstr>Dienstleistungssystem im Zivilschutz</vt:lpstr>
      <vt:lpstr>Erfüllung und Dauer der Schutzdienstpflicht  im revidierten BZG (E-BZG)</vt:lpstr>
      <vt:lpstr>Erfüllung und Dauer der Schutzdienstpflicht  Minimale Dienstdauer pro Jahr</vt:lpstr>
      <vt:lpstr>Übergangsbestimmungen im revidierten BZG (E-BZG)</vt:lpstr>
      <vt:lpstr>Personalbestände im Zivilschutz Prognosen Aktivbestände (2019 - 2036)</vt:lpstr>
      <vt:lpstr>Personalbestände im Zivilschutz Abgänge auf 1.01.2021 in % des IST-Bestandes</vt:lpstr>
      <vt:lpstr>Personalbestände im Zivilschutz   –   Kanton AG Prognosen 2020 - 2036</vt:lpstr>
      <vt:lpstr>Personalbestände und Personalreserve im Zivilschutz PISA, Oktober 2018</vt:lpstr>
      <vt:lpstr>"Reaktivierung" der Personalreserve  Analyse und mögliches Vorgehen</vt:lpstr>
      <vt:lpstr>PowerPoint-Präsentation</vt:lpstr>
      <vt:lpstr>Ausbildungssystem und Ausbildungsdauer</vt:lpstr>
      <vt:lpstr>Aufgebot und geleistete Diensttage  (Auswertung PISA für das Jahr 2018)</vt:lpstr>
      <vt:lpstr>Rechte und Pflichten der Schutzdienstpflichtigen Strafbestimmungen</vt:lpstr>
      <vt:lpstr>PowerPoint-Präsentation</vt:lpstr>
      <vt:lpstr>Wehrpflichtersatzabgaben Bundesgesetz über die Wehrpflichtersatzabgabe (WPEG)</vt:lpstr>
      <vt:lpstr>Wehrpflichtersatzabgaben Verordnung über die Wehrpflichtersatzabgabe (WPEV)</vt:lpstr>
      <vt:lpstr>Wehrpflichtersatzabgaben Vorschlag BABS (VBS)</vt:lpstr>
      <vt:lpstr>PowerPoint-Präsentation</vt:lpstr>
      <vt:lpstr>Dienstpflicht und Diensttauglichkeit  </vt:lpstr>
      <vt:lpstr>Die Dienstpflicht in der Bundesverfassung </vt:lpstr>
      <vt:lpstr>Mögliche Gründe für die Zunahme des Anteils  der notwendigerweise für das Militär rekrutierten Stellungspflichtigen</vt:lpstr>
      <vt:lpstr>Mögliche Lösungen</vt:lpstr>
      <vt:lpstr>Arbeitsgruppe "Alimentierung Bestände Armee/ Zivilschutz"</vt:lpstr>
      <vt:lpstr>Zivilschutz / Zivildienst  -  Ähnliche/gleiche Aufgaben</vt:lpstr>
      <vt:lpstr>Tauglichkeit für Katastrophen- und Nothilfeeinsätze</vt:lpstr>
      <vt:lpstr>PowerPoint-Präsentation</vt:lpstr>
      <vt:lpstr>Publikation des ZS-Einsatzes seitens Veranstalter z.B. auf dem Gesuch / der Bewilligung</vt:lpstr>
      <vt:lpstr>EzG und Dienstleistungen zugunsten des Arbeitgebers im E-BZG und in der E-ZSV</vt:lpstr>
      <vt:lpstr>Dienstleistungen zugunsten des Arbeitgebers</vt:lpstr>
    </vt:vector>
  </TitlesOfParts>
  <Company>BURAUT VBS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Keller Markus BABS</dc:creator>
  <cp:lastModifiedBy>Vreni Friker</cp:lastModifiedBy>
  <cp:revision>974</cp:revision>
  <cp:lastPrinted>2019-07-01T09:31:31Z</cp:lastPrinted>
  <dcterms:created xsi:type="dcterms:W3CDTF">2006-07-04T08:18:38Z</dcterms:created>
  <dcterms:modified xsi:type="dcterms:W3CDTF">2019-12-09T22:19:27Z</dcterms:modified>
</cp:coreProperties>
</file>